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257" r:id="rId3"/>
    <p:sldId id="258" r:id="rId4"/>
    <p:sldId id="350" r:id="rId5"/>
    <p:sldId id="282" r:id="rId6"/>
    <p:sldId id="283" r:id="rId7"/>
    <p:sldId id="284" r:id="rId8"/>
    <p:sldId id="285" r:id="rId9"/>
    <p:sldId id="286" r:id="rId10"/>
    <p:sldId id="289" r:id="rId11"/>
    <p:sldId id="288" r:id="rId12"/>
    <p:sldId id="291" r:id="rId13"/>
    <p:sldId id="259" r:id="rId14"/>
    <p:sldId id="293" r:id="rId15"/>
    <p:sldId id="294" r:id="rId16"/>
    <p:sldId id="296" r:id="rId17"/>
    <p:sldId id="297" r:id="rId18"/>
    <p:sldId id="298" r:id="rId19"/>
    <p:sldId id="299" r:id="rId20"/>
    <p:sldId id="260" r:id="rId21"/>
    <p:sldId id="292" r:id="rId22"/>
    <p:sldId id="300" r:id="rId23"/>
    <p:sldId id="301" r:id="rId24"/>
    <p:sldId id="302" r:id="rId25"/>
    <p:sldId id="303" r:id="rId26"/>
    <p:sldId id="261" r:id="rId27"/>
    <p:sldId id="262" r:id="rId28"/>
    <p:sldId id="264" r:id="rId29"/>
    <p:sldId id="271" r:id="rId30"/>
    <p:sldId id="398" r:id="rId31"/>
    <p:sldId id="391" r:id="rId32"/>
    <p:sldId id="392" r:id="rId33"/>
    <p:sldId id="393" r:id="rId34"/>
    <p:sldId id="394" r:id="rId35"/>
    <p:sldId id="336" r:id="rId36"/>
    <p:sldId id="344" r:id="rId37"/>
    <p:sldId id="345" r:id="rId38"/>
    <p:sldId id="346" r:id="rId39"/>
    <p:sldId id="347" r:id="rId40"/>
    <p:sldId id="365" r:id="rId41"/>
    <p:sldId id="366" r:id="rId42"/>
    <p:sldId id="355" r:id="rId43"/>
    <p:sldId id="358" r:id="rId44"/>
    <p:sldId id="359" r:id="rId45"/>
    <p:sldId id="395" r:id="rId46"/>
    <p:sldId id="396" r:id="rId47"/>
    <p:sldId id="397" r:id="rId48"/>
    <p:sldId id="357" r:id="rId49"/>
    <p:sldId id="367" r:id="rId50"/>
    <p:sldId id="368" r:id="rId51"/>
    <p:sldId id="369" r:id="rId52"/>
    <p:sldId id="374" r:id="rId53"/>
    <p:sldId id="376" r:id="rId54"/>
    <p:sldId id="377" r:id="rId55"/>
    <p:sldId id="375" r:id="rId56"/>
    <p:sldId id="370" r:id="rId57"/>
    <p:sldId id="371" r:id="rId58"/>
    <p:sldId id="380" r:id="rId59"/>
    <p:sldId id="379" r:id="rId60"/>
    <p:sldId id="373" r:id="rId61"/>
    <p:sldId id="342" r:id="rId62"/>
    <p:sldId id="343"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6" autoAdjust="0"/>
    <p:restoredTop sz="94660"/>
  </p:normalViewPr>
  <p:slideViewPr>
    <p:cSldViewPr>
      <p:cViewPr varScale="1">
        <p:scale>
          <a:sx n="88" d="100"/>
          <a:sy n="88" d="100"/>
        </p:scale>
        <p:origin x="108" y="30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73E7FD7-2358-4E78-8622-6CEF6F2B6D91}" type="datetimeFigureOut">
              <a:rPr lang="en-US" smtClean="0"/>
              <a:t>10/15/2018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2469226-2E47-49C8-81A3-5B951F49627E}" type="slidenum">
              <a:rPr lang="en-US" smtClean="0"/>
              <a:t>‹#›</a:t>
            </a:fld>
            <a:endParaRPr lang="en-US"/>
          </a:p>
        </p:txBody>
      </p:sp>
    </p:spTree>
    <p:extLst>
      <p:ext uri="{BB962C8B-B14F-4D97-AF65-F5344CB8AC3E}">
        <p14:creationId xmlns:p14="http://schemas.microsoft.com/office/powerpoint/2010/main" val="3429178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E556183-3277-4296-8BF0-53A69A9335C6}" type="datetimeFigureOut">
              <a:rPr lang="en-US" smtClean="0"/>
              <a:t>10/15/2018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59B13E7-C1C6-41F1-A5FF-3E603FFDE02E}" type="slidenum">
              <a:rPr lang="en-US" smtClean="0"/>
              <a:t>‹#›</a:t>
            </a:fld>
            <a:endParaRPr lang="en-US"/>
          </a:p>
        </p:txBody>
      </p:sp>
    </p:spTree>
    <p:extLst>
      <p:ext uri="{BB962C8B-B14F-4D97-AF65-F5344CB8AC3E}">
        <p14:creationId xmlns:p14="http://schemas.microsoft.com/office/powerpoint/2010/main" val="232150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A6EA4-2179-4A70-B9DD-06053EEF5768}" type="slidenum">
              <a:rPr lang="en-US" altLang="en-US"/>
              <a:pPr/>
              <a:t>58</a:t>
            </a:fld>
            <a:endParaRPr lang="en-US" alt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DC4C7-53A9-4A80-BAC2-473AFE29B734}" type="slidenum">
              <a:rPr lang="en-US" altLang="en-US"/>
              <a:pPr/>
              <a:t>59</a:t>
            </a:fld>
            <a:endParaRPr lang="en-US" altLang="en-US"/>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2D15DD-2A15-490B-989B-56810EB908DB}"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60F9A-E0A9-4E93-97F1-B6C59123A80C}" type="slidenum">
              <a:rPr lang="en-US" smtClean="0"/>
              <a:t>‹#›</a:t>
            </a:fld>
            <a:endParaRPr lang="en-US"/>
          </a:p>
        </p:txBody>
      </p:sp>
    </p:spTree>
    <p:extLst>
      <p:ext uri="{BB962C8B-B14F-4D97-AF65-F5344CB8AC3E}">
        <p14:creationId xmlns:p14="http://schemas.microsoft.com/office/powerpoint/2010/main" val="322953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D15DD-2A15-490B-989B-56810EB908DB}"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60F9A-E0A9-4E93-97F1-B6C59123A80C}" type="slidenum">
              <a:rPr lang="en-US" smtClean="0"/>
              <a:t>‹#›</a:t>
            </a:fld>
            <a:endParaRPr lang="en-US"/>
          </a:p>
        </p:txBody>
      </p:sp>
    </p:spTree>
    <p:extLst>
      <p:ext uri="{BB962C8B-B14F-4D97-AF65-F5344CB8AC3E}">
        <p14:creationId xmlns:p14="http://schemas.microsoft.com/office/powerpoint/2010/main" val="90454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D15DD-2A15-490B-989B-56810EB908DB}"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60F9A-E0A9-4E93-97F1-B6C59123A80C}" type="slidenum">
              <a:rPr lang="en-US" smtClean="0"/>
              <a:t>‹#›</a:t>
            </a:fld>
            <a:endParaRPr lang="en-US"/>
          </a:p>
        </p:txBody>
      </p:sp>
    </p:spTree>
    <p:extLst>
      <p:ext uri="{BB962C8B-B14F-4D97-AF65-F5344CB8AC3E}">
        <p14:creationId xmlns:p14="http://schemas.microsoft.com/office/powerpoint/2010/main" val="116923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D15DD-2A15-490B-989B-56810EB908DB}"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60F9A-E0A9-4E93-97F1-B6C59123A80C}" type="slidenum">
              <a:rPr lang="en-US" smtClean="0"/>
              <a:t>‹#›</a:t>
            </a:fld>
            <a:endParaRPr lang="en-US"/>
          </a:p>
        </p:txBody>
      </p:sp>
    </p:spTree>
    <p:extLst>
      <p:ext uri="{BB962C8B-B14F-4D97-AF65-F5344CB8AC3E}">
        <p14:creationId xmlns:p14="http://schemas.microsoft.com/office/powerpoint/2010/main" val="164771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2D15DD-2A15-490B-989B-56810EB908DB}"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60F9A-E0A9-4E93-97F1-B6C59123A80C}" type="slidenum">
              <a:rPr lang="en-US" smtClean="0"/>
              <a:t>‹#›</a:t>
            </a:fld>
            <a:endParaRPr lang="en-US"/>
          </a:p>
        </p:txBody>
      </p:sp>
    </p:spTree>
    <p:extLst>
      <p:ext uri="{BB962C8B-B14F-4D97-AF65-F5344CB8AC3E}">
        <p14:creationId xmlns:p14="http://schemas.microsoft.com/office/powerpoint/2010/main" val="62144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2D15DD-2A15-490B-989B-56810EB908DB}"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60F9A-E0A9-4E93-97F1-B6C59123A80C}" type="slidenum">
              <a:rPr lang="en-US" smtClean="0"/>
              <a:t>‹#›</a:t>
            </a:fld>
            <a:endParaRPr lang="en-US"/>
          </a:p>
        </p:txBody>
      </p:sp>
    </p:spTree>
    <p:extLst>
      <p:ext uri="{BB962C8B-B14F-4D97-AF65-F5344CB8AC3E}">
        <p14:creationId xmlns:p14="http://schemas.microsoft.com/office/powerpoint/2010/main" val="305125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2D15DD-2A15-490B-989B-56810EB908DB}"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60F9A-E0A9-4E93-97F1-B6C59123A80C}" type="slidenum">
              <a:rPr lang="en-US" smtClean="0"/>
              <a:t>‹#›</a:t>
            </a:fld>
            <a:endParaRPr lang="en-US"/>
          </a:p>
        </p:txBody>
      </p:sp>
    </p:spTree>
    <p:extLst>
      <p:ext uri="{BB962C8B-B14F-4D97-AF65-F5344CB8AC3E}">
        <p14:creationId xmlns:p14="http://schemas.microsoft.com/office/powerpoint/2010/main" val="340995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2D15DD-2A15-490B-989B-56810EB908DB}"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060F9A-E0A9-4E93-97F1-B6C59123A80C}" type="slidenum">
              <a:rPr lang="en-US" smtClean="0"/>
              <a:t>‹#›</a:t>
            </a:fld>
            <a:endParaRPr lang="en-US"/>
          </a:p>
        </p:txBody>
      </p:sp>
    </p:spTree>
    <p:extLst>
      <p:ext uri="{BB962C8B-B14F-4D97-AF65-F5344CB8AC3E}">
        <p14:creationId xmlns:p14="http://schemas.microsoft.com/office/powerpoint/2010/main" val="210632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D15DD-2A15-490B-989B-56810EB908DB}"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060F9A-E0A9-4E93-97F1-B6C59123A80C}" type="slidenum">
              <a:rPr lang="en-US" smtClean="0"/>
              <a:t>‹#›</a:t>
            </a:fld>
            <a:endParaRPr lang="en-US"/>
          </a:p>
        </p:txBody>
      </p:sp>
    </p:spTree>
    <p:extLst>
      <p:ext uri="{BB962C8B-B14F-4D97-AF65-F5344CB8AC3E}">
        <p14:creationId xmlns:p14="http://schemas.microsoft.com/office/powerpoint/2010/main" val="25524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D15DD-2A15-490B-989B-56810EB908DB}"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60F9A-E0A9-4E93-97F1-B6C59123A80C}" type="slidenum">
              <a:rPr lang="en-US" smtClean="0"/>
              <a:t>‹#›</a:t>
            </a:fld>
            <a:endParaRPr lang="en-US"/>
          </a:p>
        </p:txBody>
      </p:sp>
    </p:spTree>
    <p:extLst>
      <p:ext uri="{BB962C8B-B14F-4D97-AF65-F5344CB8AC3E}">
        <p14:creationId xmlns:p14="http://schemas.microsoft.com/office/powerpoint/2010/main" val="378173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D15DD-2A15-490B-989B-56810EB908DB}"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60F9A-E0A9-4E93-97F1-B6C59123A80C}" type="slidenum">
              <a:rPr lang="en-US" smtClean="0"/>
              <a:t>‹#›</a:t>
            </a:fld>
            <a:endParaRPr lang="en-US"/>
          </a:p>
        </p:txBody>
      </p:sp>
    </p:spTree>
    <p:extLst>
      <p:ext uri="{BB962C8B-B14F-4D97-AF65-F5344CB8AC3E}">
        <p14:creationId xmlns:p14="http://schemas.microsoft.com/office/powerpoint/2010/main" val="2490054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D15DD-2A15-490B-989B-56810EB908DB}" type="datetimeFigureOut">
              <a:rPr lang="en-US" smtClean="0"/>
              <a:t>10/15/2018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60F9A-E0A9-4E93-97F1-B6C59123A80C}" type="slidenum">
              <a:rPr lang="en-US" smtClean="0"/>
              <a:t>‹#›</a:t>
            </a:fld>
            <a:endParaRPr lang="en-US"/>
          </a:p>
        </p:txBody>
      </p:sp>
    </p:spTree>
    <p:extLst>
      <p:ext uri="{BB962C8B-B14F-4D97-AF65-F5344CB8AC3E}">
        <p14:creationId xmlns:p14="http://schemas.microsoft.com/office/powerpoint/2010/main" val="2412826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Ethics Training</a:t>
            </a:r>
            <a:endParaRPr lang="en-US" dirty="0"/>
          </a:p>
        </p:txBody>
      </p:sp>
      <p:sp>
        <p:nvSpPr>
          <p:cNvPr id="3" name="Subtitle 2"/>
          <p:cNvSpPr>
            <a:spLocks noGrp="1"/>
          </p:cNvSpPr>
          <p:nvPr>
            <p:ph type="subTitle" idx="1"/>
          </p:nvPr>
        </p:nvSpPr>
        <p:spPr/>
        <p:txBody>
          <a:bodyPr>
            <a:normAutofit/>
          </a:bodyPr>
          <a:lstStyle/>
          <a:p>
            <a:r>
              <a:rPr lang="en-US" dirty="0" smtClean="0"/>
              <a:t>For Division of Forestry</a:t>
            </a:r>
          </a:p>
          <a:p>
            <a:r>
              <a:rPr lang="en-US" dirty="0" smtClean="0"/>
              <a:t>Maria Bahr</a:t>
            </a:r>
          </a:p>
          <a:p>
            <a:r>
              <a:rPr lang="en-US" dirty="0" smtClean="0"/>
              <a:t>Ethics Counsel, Department of Law</a:t>
            </a:r>
            <a:endParaRPr lang="en-US" dirty="0"/>
          </a:p>
        </p:txBody>
      </p:sp>
    </p:spTree>
    <p:extLst>
      <p:ext uri="{BB962C8B-B14F-4D97-AF65-F5344CB8AC3E}">
        <p14:creationId xmlns:p14="http://schemas.microsoft.com/office/powerpoint/2010/main" val="129882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Partisan Political Activity</a:t>
            </a:r>
            <a:endParaRPr lang="en-US" dirty="0"/>
          </a:p>
        </p:txBody>
      </p:sp>
      <p:sp>
        <p:nvSpPr>
          <p:cNvPr id="3" name="Content Placeholder 2"/>
          <p:cNvSpPr>
            <a:spLocks noGrp="1"/>
          </p:cNvSpPr>
          <p:nvPr>
            <p:ph idx="1"/>
          </p:nvPr>
        </p:nvSpPr>
        <p:spPr/>
        <p:txBody>
          <a:bodyPr/>
          <a:lstStyle/>
          <a:p>
            <a:r>
              <a:rPr lang="en-US" dirty="0" smtClean="0"/>
              <a:t>Those activities that are intended to benefit or harm a candidate, potential candidate, political party or group.</a:t>
            </a:r>
          </a:p>
          <a:p>
            <a:r>
              <a:rPr lang="en-US" dirty="0" smtClean="0"/>
              <a:t>Exceptions – we’ll get to those in a minute: home, phones, plane.</a:t>
            </a:r>
          </a:p>
          <a:p>
            <a:pPr marL="0" indent="0">
              <a:buNone/>
            </a:pPr>
            <a:endParaRPr lang="en-US" dirty="0"/>
          </a:p>
        </p:txBody>
      </p:sp>
    </p:spTree>
    <p:extLst>
      <p:ext uri="{BB962C8B-B14F-4D97-AF65-F5344CB8AC3E}">
        <p14:creationId xmlns:p14="http://schemas.microsoft.com/office/powerpoint/2010/main" val="919932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Ethics Supervisor</a:t>
            </a:r>
            <a:endParaRPr lang="en-US" dirty="0"/>
          </a:p>
        </p:txBody>
      </p:sp>
      <p:sp>
        <p:nvSpPr>
          <p:cNvPr id="3" name="Content Placeholder 2"/>
          <p:cNvSpPr>
            <a:spLocks noGrp="1"/>
          </p:cNvSpPr>
          <p:nvPr>
            <p:ph idx="1"/>
          </p:nvPr>
        </p:nvSpPr>
        <p:spPr/>
        <p:txBody>
          <a:bodyPr/>
          <a:lstStyle/>
          <a:p>
            <a:r>
              <a:rPr lang="en-US" dirty="0" smtClean="0"/>
              <a:t>The person you go to for assistance and guidance in navigating the provisions and requirements of the Ethics Act.</a:t>
            </a:r>
          </a:p>
          <a:p>
            <a:r>
              <a:rPr lang="en-US" dirty="0" smtClean="0"/>
              <a:t>Depends on the Agency or Board.  (Chair for board members and ED; Governor for chair.)</a:t>
            </a:r>
          </a:p>
          <a:p>
            <a:endParaRPr lang="en-US" dirty="0" smtClean="0"/>
          </a:p>
          <a:p>
            <a:pPr marL="0" indent="0">
              <a:buNone/>
            </a:pPr>
            <a:endParaRPr lang="en-US" dirty="0" smtClean="0"/>
          </a:p>
          <a:p>
            <a:pPr marL="0" indent="0">
              <a:buNone/>
            </a:pPr>
            <a:endParaRPr lang="en-US" dirty="0" smtClean="0"/>
          </a:p>
          <a:p>
            <a:endParaRPr lang="en-US" dirty="0"/>
          </a:p>
        </p:txBody>
      </p:sp>
      <p:pic>
        <p:nvPicPr>
          <p:cNvPr id="26626" name="Picture 2" descr="C:\Users\mpbahr\Desktop\ship in sto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800600"/>
            <a:ext cx="32766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630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jump 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752600"/>
            <a:ext cx="6096000" cy="4343400"/>
          </a:xfrm>
        </p:spPr>
      </p:pic>
    </p:spTree>
    <p:extLst>
      <p:ext uri="{BB962C8B-B14F-4D97-AF65-F5344CB8AC3E}">
        <p14:creationId xmlns:p14="http://schemas.microsoft.com/office/powerpoint/2010/main" val="3723930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Premise</a:t>
            </a:r>
            <a:endParaRPr lang="en-US" dirty="0"/>
          </a:p>
        </p:txBody>
      </p:sp>
      <p:sp>
        <p:nvSpPr>
          <p:cNvPr id="3" name="Content Placeholder 2"/>
          <p:cNvSpPr>
            <a:spLocks noGrp="1"/>
          </p:cNvSpPr>
          <p:nvPr>
            <p:ph idx="1"/>
          </p:nvPr>
        </p:nvSpPr>
        <p:spPr/>
        <p:txBody>
          <a:bodyPr/>
          <a:lstStyle/>
          <a:p>
            <a:r>
              <a:rPr lang="en-US" dirty="0" smtClean="0"/>
              <a:t>Avoid substantial and material conflicts of interest.</a:t>
            </a:r>
          </a:p>
          <a:p>
            <a:r>
              <a:rPr lang="en-US" dirty="0" smtClean="0"/>
              <a:t>You and your immediate family members may not benefit financially or personally from your position and actions as a state officer.</a:t>
            </a:r>
          </a:p>
          <a:p>
            <a:r>
              <a:rPr lang="en-US" dirty="0" smtClean="0"/>
              <a:t>You may not confer unwarranted benefits on others.</a:t>
            </a:r>
            <a:endParaRPr lang="en-US" dirty="0"/>
          </a:p>
        </p:txBody>
      </p:sp>
    </p:spTree>
    <p:extLst>
      <p:ext uri="{BB962C8B-B14F-4D97-AF65-F5344CB8AC3E}">
        <p14:creationId xmlns:p14="http://schemas.microsoft.com/office/powerpoint/2010/main" val="1783847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r>
              <a:rPr lang="en-US" dirty="0" smtClean="0"/>
              <a:t>Prohibits substantial and material conflicts of interest.</a:t>
            </a:r>
          </a:p>
          <a:p>
            <a:r>
              <a:rPr lang="en-US" dirty="0" smtClean="0"/>
              <a:t>States that a public officer (and immediate family) may not improperly benefit financially or personally from their position and actions as state officers. </a:t>
            </a:r>
            <a:endParaRPr lang="en-US" dirty="0"/>
          </a:p>
        </p:txBody>
      </p:sp>
      <p:pic>
        <p:nvPicPr>
          <p:cNvPr id="1026" name="Picture 2" descr="C:\Users\mpbahr\Desktop\sc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191000"/>
            <a:ext cx="4114801"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183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idx="1"/>
          </p:nvPr>
        </p:nvSpPr>
        <p:spPr/>
        <p:txBody>
          <a:bodyPr/>
          <a:lstStyle/>
          <a:p>
            <a:r>
              <a:rPr lang="en-US" dirty="0" smtClean="0"/>
              <a:t>The Act does recognize that </a:t>
            </a:r>
            <a:r>
              <a:rPr lang="en-US" i="1" dirty="0" smtClean="0"/>
              <a:t>independent pursuits should not be discouraged</a:t>
            </a:r>
          </a:p>
          <a:p>
            <a:r>
              <a:rPr lang="en-US" i="1" dirty="0" smtClean="0"/>
              <a:t>Many of you are here precisely because of your independent pursuits and interests, </a:t>
            </a:r>
          </a:p>
          <a:p>
            <a:r>
              <a:rPr lang="en-US" i="1" dirty="0" smtClean="0"/>
              <a:t>And some minor and </a:t>
            </a:r>
          </a:p>
          <a:p>
            <a:pPr marL="0" indent="0">
              <a:buNone/>
            </a:pPr>
            <a:r>
              <a:rPr lang="en-US" i="1" dirty="0" smtClean="0"/>
              <a:t>inconsequential conflicts </a:t>
            </a:r>
          </a:p>
          <a:p>
            <a:pPr marL="0" indent="0">
              <a:buNone/>
            </a:pPr>
            <a:r>
              <a:rPr lang="en-US" i="1" dirty="0" smtClean="0"/>
              <a:t>of interest are unavoidable.</a:t>
            </a:r>
          </a:p>
          <a:p>
            <a:r>
              <a:rPr lang="en-US" i="1" dirty="0" smtClean="0"/>
              <a:t>Such as….</a:t>
            </a:r>
            <a:endParaRPr lang="en-US" i="1" dirty="0"/>
          </a:p>
        </p:txBody>
      </p:sp>
      <p:pic>
        <p:nvPicPr>
          <p:cNvPr id="2050" name="Picture 2" descr="C:\Users\mpbahr\Desktop\jugg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657600"/>
            <a:ext cx="2590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08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Stocks and bonds</a:t>
            </a:r>
            <a:endParaRPr lang="en-US" dirty="0"/>
          </a:p>
        </p:txBody>
      </p:sp>
      <p:sp>
        <p:nvSpPr>
          <p:cNvPr id="3" name="Content Placeholder 2"/>
          <p:cNvSpPr>
            <a:spLocks noGrp="1"/>
          </p:cNvSpPr>
          <p:nvPr>
            <p:ph idx="1"/>
          </p:nvPr>
        </p:nvSpPr>
        <p:spPr/>
        <p:txBody>
          <a:bodyPr/>
          <a:lstStyle/>
          <a:p>
            <a:r>
              <a:rPr lang="en-US" dirty="0" smtClean="0"/>
              <a:t>If your ownership interest or value in a company is less than $5,000, it is presumed to be insignificant. </a:t>
            </a:r>
          </a:p>
          <a:p>
            <a:endParaRPr lang="en-US" dirty="0" smtClean="0"/>
          </a:p>
          <a:p>
            <a:endParaRPr lang="en-US" dirty="0" smtClean="0"/>
          </a:p>
        </p:txBody>
      </p:sp>
      <p:pic>
        <p:nvPicPr>
          <p:cNvPr id="1026" name="Picture 2" descr="C:\Users\mpbahr\Desktop\stocks and bon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00400"/>
            <a:ext cx="4267200" cy="311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676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Held by larger class of persons</a:t>
            </a:r>
            <a:endParaRPr lang="en-US" dirty="0"/>
          </a:p>
        </p:txBody>
      </p:sp>
      <p:sp>
        <p:nvSpPr>
          <p:cNvPr id="3" name="Content Placeholder 2"/>
          <p:cNvSpPr>
            <a:spLocks noGrp="1"/>
          </p:cNvSpPr>
          <p:nvPr>
            <p:ph idx="1"/>
          </p:nvPr>
        </p:nvSpPr>
        <p:spPr/>
        <p:txBody>
          <a:bodyPr/>
          <a:lstStyle/>
          <a:p>
            <a:r>
              <a:rPr lang="en-US" dirty="0" smtClean="0"/>
              <a:t>Your personal or financial interest in a matter is also presumed to be insignificant if it is held generally by the public at large, or by a larger class of persons. </a:t>
            </a:r>
          </a:p>
          <a:p>
            <a:r>
              <a:rPr lang="en-US" dirty="0" smtClean="0"/>
              <a:t>Example: PFD </a:t>
            </a:r>
            <a:endParaRPr lang="en-US" dirty="0"/>
          </a:p>
        </p:txBody>
      </p:sp>
      <p:pic>
        <p:nvPicPr>
          <p:cNvPr id="2050" name="Picture 2" descr="C:\Users\mpbahr\Desktop\Alaska-P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733800"/>
            <a:ext cx="5030788" cy="19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705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Insignificant or Conjectural</a:t>
            </a:r>
            <a:endParaRPr lang="en-US" dirty="0"/>
          </a:p>
        </p:txBody>
      </p:sp>
      <p:sp>
        <p:nvSpPr>
          <p:cNvPr id="3" name="Content Placeholder 2"/>
          <p:cNvSpPr>
            <a:spLocks noGrp="1"/>
          </p:cNvSpPr>
          <p:nvPr>
            <p:ph idx="1"/>
          </p:nvPr>
        </p:nvSpPr>
        <p:spPr/>
        <p:txBody>
          <a:bodyPr/>
          <a:lstStyle/>
          <a:p>
            <a:r>
              <a:rPr lang="en-US" dirty="0" smtClean="0"/>
              <a:t>If your action or influence would have insignificant or merely conjectural effect on a matter, the conduct is not prohibited.</a:t>
            </a:r>
          </a:p>
          <a:p>
            <a:r>
              <a:rPr lang="en-US" i="1" dirty="0" smtClean="0"/>
              <a:t>Mere appearance of impropriety not enough, needs to be an actual conflict.</a:t>
            </a:r>
          </a:p>
          <a:p>
            <a:r>
              <a:rPr lang="en-US" dirty="0" smtClean="0"/>
              <a:t>Example: using state phone or computer to check on babysitter or make a personal call. (But not managing your rental unit.)</a:t>
            </a:r>
            <a:endParaRPr lang="en-US" dirty="0"/>
          </a:p>
        </p:txBody>
      </p:sp>
    </p:spTree>
    <p:extLst>
      <p:ext uri="{BB962C8B-B14F-4D97-AF65-F5344CB8AC3E}">
        <p14:creationId xmlns:p14="http://schemas.microsoft.com/office/powerpoint/2010/main" val="598465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Misuse of Official Position</a:t>
            </a:r>
            <a:endParaRPr lang="en-US" dirty="0"/>
          </a:p>
        </p:txBody>
      </p:sp>
      <p:sp>
        <p:nvSpPr>
          <p:cNvPr id="3" name="Content Placeholder 2"/>
          <p:cNvSpPr>
            <a:spLocks noGrp="1"/>
          </p:cNvSpPr>
          <p:nvPr>
            <p:ph idx="1"/>
          </p:nvPr>
        </p:nvSpPr>
        <p:spPr/>
        <p:txBody>
          <a:bodyPr/>
          <a:lstStyle/>
          <a:p>
            <a:r>
              <a:rPr lang="en-US" dirty="0" smtClean="0"/>
              <a:t>The Grand-daddy of them all. </a:t>
            </a:r>
          </a:p>
          <a:p>
            <a:r>
              <a:rPr lang="en-US" dirty="0" smtClean="0"/>
              <a:t>AS 39.52.120</a:t>
            </a:r>
            <a:endParaRPr lang="en-US" dirty="0"/>
          </a:p>
        </p:txBody>
      </p:sp>
    </p:spTree>
    <p:extLst>
      <p:ext uri="{BB962C8B-B14F-4D97-AF65-F5344CB8AC3E}">
        <p14:creationId xmlns:p14="http://schemas.microsoft.com/office/powerpoint/2010/main" val="1046611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Overview</a:t>
            </a:r>
            <a:endParaRPr lang="en-US" dirty="0"/>
          </a:p>
        </p:txBody>
      </p:sp>
      <p:sp>
        <p:nvSpPr>
          <p:cNvPr id="3" name="Content Placeholder 2"/>
          <p:cNvSpPr>
            <a:spLocks noGrp="1"/>
          </p:cNvSpPr>
          <p:nvPr>
            <p:ph idx="1"/>
          </p:nvPr>
        </p:nvSpPr>
        <p:spPr/>
        <p:txBody>
          <a:bodyPr/>
          <a:lstStyle/>
          <a:p>
            <a:r>
              <a:rPr lang="en-US" dirty="0" smtClean="0"/>
              <a:t>Background, 1986</a:t>
            </a:r>
          </a:p>
          <a:p>
            <a:r>
              <a:rPr lang="en-US" dirty="0" smtClean="0"/>
              <a:t>The Act – many pages long, but here summary of what is most important to YOU.</a:t>
            </a:r>
          </a:p>
          <a:p>
            <a:endParaRPr lang="en-US" dirty="0"/>
          </a:p>
        </p:txBody>
      </p:sp>
    </p:spTree>
    <p:extLst>
      <p:ext uri="{BB962C8B-B14F-4D97-AF65-F5344CB8AC3E}">
        <p14:creationId xmlns:p14="http://schemas.microsoft.com/office/powerpoint/2010/main" val="3496144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Misuse of Official Position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Can’t</a:t>
            </a:r>
          </a:p>
          <a:p>
            <a:r>
              <a:rPr lang="en-US" dirty="0" smtClean="0"/>
              <a:t>Can’t</a:t>
            </a:r>
          </a:p>
          <a:p>
            <a:r>
              <a:rPr lang="en-US" dirty="0" smtClean="0"/>
              <a:t>Nope</a:t>
            </a:r>
          </a:p>
          <a:p>
            <a:r>
              <a:rPr lang="en-US" dirty="0" smtClean="0"/>
              <a:t>Sorry			</a:t>
            </a:r>
          </a:p>
          <a:p>
            <a:r>
              <a:rPr lang="en-US" dirty="0" smtClean="0"/>
              <a:t>Cannot</a:t>
            </a:r>
          </a:p>
          <a:p>
            <a:r>
              <a:rPr lang="en-US" dirty="0" smtClean="0"/>
              <a:t>No way</a:t>
            </a:r>
          </a:p>
          <a:p>
            <a:r>
              <a:rPr lang="en-US" dirty="0" smtClean="0"/>
              <a:t>No sir</a:t>
            </a:r>
          </a:p>
          <a:p>
            <a:r>
              <a:rPr lang="en-US" dirty="0" smtClean="0"/>
              <a:t>No-can-do</a:t>
            </a:r>
          </a:p>
          <a:p>
            <a:r>
              <a:rPr lang="en-US" dirty="0" smtClean="0"/>
              <a:t>Can’t</a:t>
            </a:r>
          </a:p>
          <a:p>
            <a:endParaRPr lang="en-US" dirty="0"/>
          </a:p>
          <a:p>
            <a:pPr marL="0" indent="0">
              <a:buNone/>
            </a:pPr>
            <a:endParaRPr lang="en-US" dirty="0" smtClean="0"/>
          </a:p>
          <a:p>
            <a:pPr marL="0" indent="0">
              <a:buNone/>
            </a:pPr>
            <a:endParaRPr lang="en-US" dirty="0" smtClean="0"/>
          </a:p>
          <a:p>
            <a:pPr marL="0" indent="0">
              <a:buNone/>
            </a:pPr>
            <a:endParaRPr lang="en-US" dirty="0"/>
          </a:p>
        </p:txBody>
      </p:sp>
      <p:pic>
        <p:nvPicPr>
          <p:cNvPr id="3074" name="Picture 2" descr="C:\Users\mpbahr\Desktop\n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905000"/>
            <a:ext cx="3927475"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99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Misuse of Official Position</a:t>
            </a:r>
            <a:endParaRPr lang="en-US" dirty="0"/>
          </a:p>
        </p:txBody>
      </p:sp>
      <p:sp>
        <p:nvSpPr>
          <p:cNvPr id="3" name="Content Placeholder 2"/>
          <p:cNvSpPr>
            <a:spLocks noGrp="1"/>
          </p:cNvSpPr>
          <p:nvPr>
            <p:ph idx="1"/>
          </p:nvPr>
        </p:nvSpPr>
        <p:spPr/>
        <p:txBody>
          <a:bodyPr>
            <a:normAutofit lnSpcReduction="10000"/>
          </a:bodyPr>
          <a:lstStyle/>
          <a:p>
            <a:r>
              <a:rPr lang="en-US" dirty="0" smtClean="0"/>
              <a:t>Can’t use position for </a:t>
            </a:r>
            <a:r>
              <a:rPr lang="en-US" i="1" dirty="0" smtClean="0"/>
              <a:t>personal gain</a:t>
            </a:r>
            <a:r>
              <a:rPr lang="en-US" dirty="0" smtClean="0"/>
              <a:t>, or to give  </a:t>
            </a:r>
            <a:r>
              <a:rPr lang="en-US" i="1" dirty="0" smtClean="0"/>
              <a:t>unwarranted benefit or treatment</a:t>
            </a:r>
            <a:r>
              <a:rPr lang="en-US" dirty="0" smtClean="0"/>
              <a:t> to another person; (</a:t>
            </a:r>
            <a:r>
              <a:rPr lang="en-US" i="1" dirty="0" smtClean="0">
                <a:solidFill>
                  <a:schemeClr val="accent2"/>
                </a:solidFill>
              </a:rPr>
              <a:t>hiring a friend who is unqualified</a:t>
            </a:r>
            <a:r>
              <a:rPr lang="en-US" dirty="0" smtClean="0"/>
              <a:t>);</a:t>
            </a:r>
          </a:p>
          <a:p>
            <a:r>
              <a:rPr lang="en-US" dirty="0" smtClean="0"/>
              <a:t>Can’t use your position to secure other employment or contracts; (</a:t>
            </a:r>
            <a:r>
              <a:rPr lang="en-US" i="1" dirty="0" smtClean="0">
                <a:solidFill>
                  <a:schemeClr val="accent2"/>
                </a:solidFill>
              </a:rPr>
              <a:t>I’ll do this for you if you give me a job when I leave</a:t>
            </a:r>
            <a:r>
              <a:rPr lang="en-US" dirty="0" smtClean="0"/>
              <a:t>);</a:t>
            </a:r>
          </a:p>
          <a:p>
            <a:r>
              <a:rPr lang="en-US" dirty="0" smtClean="0"/>
              <a:t>Can’t use your position to accept or solicit outside compensation; (</a:t>
            </a:r>
            <a:r>
              <a:rPr lang="en-US" i="1" dirty="0" smtClean="0">
                <a:solidFill>
                  <a:schemeClr val="accent2"/>
                </a:solidFill>
              </a:rPr>
              <a:t>no tips for doing your job</a:t>
            </a:r>
            <a:r>
              <a:rPr lang="en-US" dirty="0" smtClean="0"/>
              <a:t>).</a:t>
            </a:r>
          </a:p>
        </p:txBody>
      </p:sp>
    </p:spTree>
    <p:extLst>
      <p:ext uri="{BB962C8B-B14F-4D97-AF65-F5344CB8AC3E}">
        <p14:creationId xmlns:p14="http://schemas.microsoft.com/office/powerpoint/2010/main" val="1755544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Misuse of Official Position</a:t>
            </a:r>
            <a:endParaRPr lang="en-US" dirty="0"/>
          </a:p>
        </p:txBody>
      </p:sp>
      <p:sp>
        <p:nvSpPr>
          <p:cNvPr id="3" name="Content Placeholder 2"/>
          <p:cNvSpPr>
            <a:spLocks noGrp="1"/>
          </p:cNvSpPr>
          <p:nvPr>
            <p:ph idx="1"/>
          </p:nvPr>
        </p:nvSpPr>
        <p:spPr/>
        <p:txBody>
          <a:bodyPr>
            <a:normAutofit fontScale="92500"/>
          </a:bodyPr>
          <a:lstStyle/>
          <a:p>
            <a:r>
              <a:rPr lang="en-US" dirty="0" smtClean="0"/>
              <a:t>Can’t use state resources to benefit a personal or financial interest, and</a:t>
            </a:r>
          </a:p>
          <a:p>
            <a:r>
              <a:rPr lang="en-US" dirty="0" smtClean="0"/>
              <a:t>Can’t take or withhold official action on matters in which you have a personal or financial interest, unless…</a:t>
            </a:r>
          </a:p>
          <a:p>
            <a:r>
              <a:rPr lang="en-US" dirty="0" smtClean="0"/>
              <a:t>It’s an </a:t>
            </a:r>
            <a:r>
              <a:rPr lang="en-US" i="1" dirty="0" smtClean="0">
                <a:solidFill>
                  <a:schemeClr val="accent2"/>
                </a:solidFill>
              </a:rPr>
              <a:t>insignificant interest (less than $5,000 in a business</a:t>
            </a:r>
            <a:r>
              <a:rPr lang="en-US" dirty="0" smtClean="0"/>
              <a:t>), or interest possessed generally by </a:t>
            </a:r>
            <a:r>
              <a:rPr lang="en-US" i="1" dirty="0" smtClean="0">
                <a:solidFill>
                  <a:schemeClr val="accent2"/>
                </a:solidFill>
              </a:rPr>
              <a:t>public at large</a:t>
            </a:r>
            <a:r>
              <a:rPr lang="en-US" dirty="0" smtClean="0"/>
              <a:t>, or action would have </a:t>
            </a:r>
            <a:r>
              <a:rPr lang="en-US" i="1" dirty="0" smtClean="0">
                <a:solidFill>
                  <a:schemeClr val="accent2"/>
                </a:solidFill>
              </a:rPr>
              <a:t>insignificant or conjectural effect </a:t>
            </a:r>
            <a:r>
              <a:rPr lang="en-US" dirty="0" smtClean="0"/>
              <a:t>on the matter. </a:t>
            </a:r>
            <a:endParaRPr lang="en-US" dirty="0"/>
          </a:p>
        </p:txBody>
      </p:sp>
    </p:spTree>
    <p:extLst>
      <p:ext uri="{BB962C8B-B14F-4D97-AF65-F5344CB8AC3E}">
        <p14:creationId xmlns:p14="http://schemas.microsoft.com/office/powerpoint/2010/main" val="1074005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Misuse of Official Position</a:t>
            </a:r>
            <a:endParaRPr lang="en-US" dirty="0"/>
          </a:p>
        </p:txBody>
      </p:sp>
      <p:sp>
        <p:nvSpPr>
          <p:cNvPr id="3" name="Content Placeholder 2"/>
          <p:cNvSpPr>
            <a:spLocks noGrp="1"/>
          </p:cNvSpPr>
          <p:nvPr>
            <p:ph idx="1"/>
          </p:nvPr>
        </p:nvSpPr>
        <p:spPr/>
        <p:txBody>
          <a:bodyPr/>
          <a:lstStyle/>
          <a:p>
            <a:r>
              <a:rPr lang="en-US" dirty="0" smtClean="0"/>
              <a:t>Can’t coerce subordinates to do something for your own personal or financial benefit </a:t>
            </a:r>
            <a:r>
              <a:rPr lang="en-US" i="1" dirty="0" smtClean="0">
                <a:solidFill>
                  <a:schemeClr val="accent2"/>
                </a:solidFill>
              </a:rPr>
              <a:t>(for instance, giving to a charity or political party of your choice… or moving your furniture, or making them terminate someone because you don’t like them).</a:t>
            </a:r>
            <a:r>
              <a:rPr lang="en-US" dirty="0" smtClean="0"/>
              <a:t>  </a:t>
            </a:r>
            <a:endParaRPr lang="en-US" dirty="0"/>
          </a:p>
        </p:txBody>
      </p:sp>
      <p:pic>
        <p:nvPicPr>
          <p:cNvPr id="4098" name="Picture 2" descr="C:\Users\mpbahr\Desktop\Coercion-Doen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14800"/>
            <a:ext cx="1752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67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Misuse of Official Position</a:t>
            </a:r>
            <a:endParaRPr lang="en-US" dirty="0"/>
          </a:p>
        </p:txBody>
      </p:sp>
      <p:sp>
        <p:nvSpPr>
          <p:cNvPr id="3" name="Content Placeholder 2"/>
          <p:cNvSpPr>
            <a:spLocks noGrp="1"/>
          </p:cNvSpPr>
          <p:nvPr>
            <p:ph idx="1"/>
          </p:nvPr>
        </p:nvSpPr>
        <p:spPr/>
        <p:txBody>
          <a:bodyPr/>
          <a:lstStyle/>
          <a:p>
            <a:r>
              <a:rPr lang="en-US" dirty="0" smtClean="0"/>
              <a:t>Can’t attempt to influence the outcome of an administrative hearing by privately contacting the hearing officer </a:t>
            </a:r>
            <a:r>
              <a:rPr lang="en-US" i="1" dirty="0" smtClean="0">
                <a:solidFill>
                  <a:schemeClr val="accent2"/>
                </a:solidFill>
              </a:rPr>
              <a:t>(but, you can respond to hearing officer’s request for additional information).</a:t>
            </a:r>
            <a:r>
              <a:rPr lang="en-US" dirty="0" smtClean="0"/>
              <a:t> </a:t>
            </a:r>
            <a:endParaRPr lang="en-US" dirty="0"/>
          </a:p>
        </p:txBody>
      </p:sp>
      <p:pic>
        <p:nvPicPr>
          <p:cNvPr id="3074" name="Picture 2" descr="C:\Users\mpbahr\Desktop\gav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9771" y="3810000"/>
            <a:ext cx="674914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723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a:t>
            </a:r>
            <a:endParaRPr lang="en-US" dirty="0"/>
          </a:p>
        </p:txBody>
      </p:sp>
      <p:sp>
        <p:nvSpPr>
          <p:cNvPr id="3" name="Content Placeholder 2"/>
          <p:cNvSpPr>
            <a:spLocks noGrp="1"/>
          </p:cNvSpPr>
          <p:nvPr>
            <p:ph idx="1"/>
          </p:nvPr>
        </p:nvSpPr>
        <p:spPr/>
        <p:txBody>
          <a:bodyPr/>
          <a:lstStyle/>
          <a:p>
            <a:r>
              <a:rPr lang="en-US" dirty="0" smtClean="0"/>
              <a:t>Cannot use state funds, equipment, or facilities for </a:t>
            </a:r>
            <a:r>
              <a:rPr lang="en-US" b="1" i="1" dirty="0" smtClean="0">
                <a:solidFill>
                  <a:schemeClr val="accent2"/>
                </a:solidFill>
              </a:rPr>
              <a:t>partisan political purposes</a:t>
            </a:r>
            <a:r>
              <a:rPr lang="en-US" dirty="0" smtClean="0"/>
              <a:t>.  </a:t>
            </a:r>
          </a:p>
          <a:p>
            <a:r>
              <a:rPr lang="en-US" dirty="0" smtClean="0"/>
              <a:t>Remember, these are activities that </a:t>
            </a:r>
            <a:r>
              <a:rPr lang="en-US" dirty="0"/>
              <a:t>are intended to benefit or harm a candidate, potential candidate, political </a:t>
            </a:r>
            <a:r>
              <a:rPr lang="en-US" dirty="0" smtClean="0"/>
              <a:t>party or group.</a:t>
            </a:r>
          </a:p>
          <a:p>
            <a:r>
              <a:rPr lang="en-US" dirty="0" smtClean="0">
                <a:solidFill>
                  <a:schemeClr val="accent2"/>
                </a:solidFill>
              </a:rPr>
              <a:t>For example, cannot use state computer or state time to send campaign letters in support of candidate or cause. </a:t>
            </a:r>
            <a:endParaRPr lang="en-US" dirty="0">
              <a:solidFill>
                <a:schemeClr val="accent2"/>
              </a:solidFill>
            </a:endParaRPr>
          </a:p>
        </p:txBody>
      </p:sp>
    </p:spTree>
    <p:extLst>
      <p:ext uri="{BB962C8B-B14F-4D97-AF65-F5344CB8AC3E}">
        <p14:creationId xmlns:p14="http://schemas.microsoft.com/office/powerpoint/2010/main" val="2234872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Governor’s Mansion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05001"/>
            <a:ext cx="5562600" cy="4038600"/>
          </a:xfrm>
        </p:spPr>
      </p:pic>
    </p:spTree>
    <p:extLst>
      <p:ext uri="{BB962C8B-B14F-4D97-AF65-F5344CB8AC3E}">
        <p14:creationId xmlns:p14="http://schemas.microsoft.com/office/powerpoint/2010/main" val="827928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Exceptions: Communications Equipment in Governor’s Home</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3037273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Airplane</a:t>
            </a:r>
            <a:endParaRPr lang="en-US" dirty="0"/>
          </a:p>
        </p:txBody>
      </p:sp>
      <p:sp>
        <p:nvSpPr>
          <p:cNvPr id="3" name="Content Placeholder 2"/>
          <p:cNvSpPr>
            <a:spLocks noGrp="1"/>
          </p:cNvSpPr>
          <p:nvPr>
            <p:ph idx="1"/>
          </p:nvPr>
        </p:nvSpPr>
        <p:spPr>
          <a:xfrm>
            <a:off x="457200" y="1828800"/>
            <a:ext cx="8229600" cy="4297363"/>
          </a:xfrm>
        </p:spPr>
        <p:txBody>
          <a:bodyPr/>
          <a:lstStyle/>
          <a:p>
            <a:endParaRPr lang="en-US" dirty="0"/>
          </a:p>
        </p:txBody>
      </p:sp>
      <p:pic>
        <p:nvPicPr>
          <p:cNvPr id="1026" name="Picture 2" descr="C:\Users\mpbahr\Desktop\King Air Sitka runw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52600"/>
            <a:ext cx="8458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31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t>
            </a:r>
            <a:r>
              <a:rPr lang="en-US" dirty="0" smtClean="0"/>
              <a:t>annot use state equipment for political purposes</a:t>
            </a:r>
            <a:endParaRPr lang="en-US" dirty="0"/>
          </a:p>
        </p:txBody>
      </p:sp>
      <p:sp>
        <p:nvSpPr>
          <p:cNvPr id="3" name="Content Placeholder 2"/>
          <p:cNvSpPr>
            <a:spLocks noGrp="1"/>
          </p:cNvSpPr>
          <p:nvPr>
            <p:ph idx="1"/>
          </p:nvPr>
        </p:nvSpPr>
        <p:spPr/>
        <p:txBody>
          <a:bodyPr/>
          <a:lstStyle/>
          <a:p>
            <a:r>
              <a:rPr lang="en-US" dirty="0" smtClean="0"/>
              <a:t>No after-hours emails or epic copying jobs using state resources. </a:t>
            </a:r>
          </a:p>
          <a:p>
            <a:endParaRPr lang="en-US" dirty="0"/>
          </a:p>
        </p:txBody>
      </p:sp>
      <p:pic>
        <p:nvPicPr>
          <p:cNvPr id="6146" name="Picture 2" descr="C:\Users\mpbahr\Desktop\Presentations\Gov Pwpt big dip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43200"/>
            <a:ext cx="62103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340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You have to know the who’s who and the what’s what to really understand the Act.</a:t>
            </a:r>
          </a:p>
          <a:p>
            <a:pPr marL="0" indent="0">
              <a:buNone/>
            </a:pPr>
            <a:r>
              <a:rPr lang="en-US" dirty="0" smtClean="0"/>
              <a:t> </a:t>
            </a:r>
            <a:endParaRPr lang="en-US" dirty="0"/>
          </a:p>
        </p:txBody>
      </p:sp>
    </p:spTree>
    <p:extLst>
      <p:ext uri="{BB962C8B-B14F-4D97-AF65-F5344CB8AC3E}">
        <p14:creationId xmlns:p14="http://schemas.microsoft.com/office/powerpoint/2010/main" val="1666276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State Cannot Restrict…</a:t>
            </a:r>
            <a:endParaRPr lang="en-US" dirty="0"/>
          </a:p>
        </p:txBody>
      </p:sp>
      <p:sp>
        <p:nvSpPr>
          <p:cNvPr id="3" name="Content Placeholder 2"/>
          <p:cNvSpPr>
            <a:spLocks noGrp="1"/>
          </p:cNvSpPr>
          <p:nvPr>
            <p:ph idx="1"/>
          </p:nvPr>
        </p:nvSpPr>
        <p:spPr/>
        <p:txBody>
          <a:bodyPr/>
          <a:lstStyle/>
          <a:p>
            <a:r>
              <a:rPr lang="en-US" dirty="0" smtClean="0"/>
              <a:t>The State cannot restrict or attempt to restrict after working-hours statements, pronouncements or other activities, not otherwise prohibited by law or personnel rule, of any employee of the state, if the employee </a:t>
            </a:r>
            <a:r>
              <a:rPr lang="en-US" b="1" i="1" dirty="0" smtClean="0"/>
              <a:t>does not purport to speak or act in an official capacity</a:t>
            </a:r>
            <a:r>
              <a:rPr lang="en-US" dirty="0" smtClean="0"/>
              <a:t>.   AS 39.26.010</a:t>
            </a:r>
            <a:endParaRPr lang="en-US" dirty="0"/>
          </a:p>
        </p:txBody>
      </p:sp>
    </p:spTree>
    <p:extLst>
      <p:ext uri="{BB962C8B-B14F-4D97-AF65-F5344CB8AC3E}">
        <p14:creationId xmlns:p14="http://schemas.microsoft.com/office/powerpoint/2010/main" val="128229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Considerations for Board Members</a:t>
            </a:r>
            <a:endParaRPr lang="en-US" dirty="0"/>
          </a:p>
        </p:txBody>
      </p:sp>
      <p:sp>
        <p:nvSpPr>
          <p:cNvPr id="3" name="Content Placeholder 2"/>
          <p:cNvSpPr>
            <a:spLocks noGrp="1"/>
          </p:cNvSpPr>
          <p:nvPr>
            <p:ph idx="1"/>
          </p:nvPr>
        </p:nvSpPr>
        <p:spPr/>
        <p:txBody>
          <a:bodyPr/>
          <a:lstStyle/>
          <a:p>
            <a:r>
              <a:rPr lang="en-US" dirty="0" smtClean="0"/>
              <a:t>Declaration of Potential Violations by Members of Boards or Commissions</a:t>
            </a:r>
          </a:p>
          <a:p>
            <a:r>
              <a:rPr lang="en-US" dirty="0" smtClean="0"/>
              <a:t>AS 39.52.220</a:t>
            </a:r>
          </a:p>
          <a:p>
            <a:endParaRPr lang="en-US" dirty="0"/>
          </a:p>
          <a:p>
            <a:r>
              <a:rPr lang="en-US" dirty="0" smtClean="0"/>
              <a:t>Improper Representation</a:t>
            </a:r>
          </a:p>
          <a:p>
            <a:r>
              <a:rPr lang="en-US" dirty="0" smtClean="0"/>
              <a:t>AS 39.52.160</a:t>
            </a:r>
            <a:endParaRPr lang="en-US" dirty="0"/>
          </a:p>
        </p:txBody>
      </p:sp>
    </p:spTree>
    <p:extLst>
      <p:ext uri="{BB962C8B-B14F-4D97-AF65-F5344CB8AC3E}">
        <p14:creationId xmlns:p14="http://schemas.microsoft.com/office/powerpoint/2010/main" val="1391942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of Potential Conflicts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Special Provision for Members of Boards and Commissions</a:t>
            </a:r>
          </a:p>
          <a:p>
            <a:r>
              <a:rPr lang="en-US" dirty="0" smtClean="0"/>
              <a:t>A member of a board or commission who is involved in a matter that may result in a violation of any of the other provisions of the Ethics Act, must disclose the matter on the public record, in writing (the in writing requirement may be met by disclosing on the record at a public meeting if a written record or electronic recording is kept of the meetings).</a:t>
            </a:r>
          </a:p>
          <a:p>
            <a:endParaRPr lang="en-US" dirty="0" smtClean="0"/>
          </a:p>
        </p:txBody>
      </p:sp>
    </p:spTree>
    <p:extLst>
      <p:ext uri="{BB962C8B-B14F-4D97-AF65-F5344CB8AC3E}">
        <p14:creationId xmlns:p14="http://schemas.microsoft.com/office/powerpoint/2010/main" val="1210154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Declaration of Potential Conflicts, cont.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DES (the Chair) shall determine whether the member’s involvement in the matter violates any of the provisions of the Ethics Act and will provide a written determination (or a determination on the record if the meeting is being recorded).</a:t>
            </a:r>
          </a:p>
          <a:p>
            <a:r>
              <a:rPr lang="en-US" dirty="0" smtClean="0"/>
              <a:t>If a member objects to the ruling/determination of the DES, the members present (minus the one with the potential conflict) will vote on the matter.</a:t>
            </a:r>
          </a:p>
          <a:p>
            <a:r>
              <a:rPr lang="en-US" dirty="0" smtClean="0"/>
              <a:t>If the DES or a majority of the members determine there is a conflict, then the member will refrain from voting, deliberating, or participating in the matter. </a:t>
            </a:r>
            <a:endParaRPr lang="en-US" dirty="0"/>
          </a:p>
        </p:txBody>
      </p:sp>
    </p:spTree>
    <p:extLst>
      <p:ext uri="{BB962C8B-B14F-4D97-AF65-F5344CB8AC3E}">
        <p14:creationId xmlns:p14="http://schemas.microsoft.com/office/powerpoint/2010/main" val="1458986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Improper Representation </a:t>
            </a:r>
            <a:br>
              <a:rPr lang="en-US" dirty="0" smtClean="0"/>
            </a:br>
            <a:r>
              <a:rPr lang="en-US" dirty="0" smtClean="0"/>
              <a:t>(AS 39.52.160)</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General Rule:  You cannot advise or assist a person in matters pending before your administrative unit for compensation, or if </a:t>
            </a:r>
            <a:r>
              <a:rPr lang="en-US" dirty="0" smtClean="0"/>
              <a:t>your </a:t>
            </a:r>
            <a:r>
              <a:rPr lang="en-US" dirty="0" smtClean="0"/>
              <a:t>assistance would in any way benefit your personal or financial interests. </a:t>
            </a:r>
          </a:p>
          <a:p>
            <a:r>
              <a:rPr lang="en-US" dirty="0" smtClean="0"/>
              <a:t>But, non-salaried members of boards or commissions are allowed to represent, advise, or assist in any matter in which the member has a personal or financial interest regulated by the board, but must do so in accordance with AS 39.52.220.</a:t>
            </a:r>
            <a:endParaRPr lang="en-US" dirty="0"/>
          </a:p>
        </p:txBody>
      </p:sp>
    </p:spTree>
    <p:extLst>
      <p:ext uri="{BB962C8B-B14F-4D97-AF65-F5344CB8AC3E}">
        <p14:creationId xmlns:p14="http://schemas.microsoft.com/office/powerpoint/2010/main" val="2607422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 </a:t>
            </a:r>
            <a:endParaRPr lang="en-US" dirty="0"/>
          </a:p>
        </p:txBody>
      </p:sp>
      <p:sp>
        <p:nvSpPr>
          <p:cNvPr id="3" name="Content Placeholder 2"/>
          <p:cNvSpPr>
            <a:spLocks noGrp="1"/>
          </p:cNvSpPr>
          <p:nvPr>
            <p:ph idx="1"/>
          </p:nvPr>
        </p:nvSpPr>
        <p:spPr/>
        <p:txBody>
          <a:bodyPr/>
          <a:lstStyle/>
          <a:p>
            <a:r>
              <a:rPr lang="en-US" dirty="0" smtClean="0"/>
              <a:t>Can’t accept or solicit a gift if that gift is intended to influence your action or judgment in your official duties.</a:t>
            </a:r>
          </a:p>
          <a:p>
            <a:r>
              <a:rPr lang="en-US" dirty="0" smtClean="0"/>
              <a:t>Gifts are money, services, loans, travel, entertainment, hospitality, lunch, a place to stay, tickets to an event…. </a:t>
            </a:r>
            <a:endParaRPr lang="en-US" dirty="0"/>
          </a:p>
        </p:txBody>
      </p:sp>
      <p:pic>
        <p:nvPicPr>
          <p:cNvPr id="19458" name="Picture 2" descr="C:\Users\mpbahr\Desktop\money gi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343400"/>
            <a:ext cx="38671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308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 </a:t>
            </a:r>
            <a:endParaRPr lang="en-US" dirty="0"/>
          </a:p>
        </p:txBody>
      </p:sp>
      <p:sp>
        <p:nvSpPr>
          <p:cNvPr id="3" name="Content Placeholder 2"/>
          <p:cNvSpPr>
            <a:spLocks noGrp="1"/>
          </p:cNvSpPr>
          <p:nvPr>
            <p:ph idx="1"/>
          </p:nvPr>
        </p:nvSpPr>
        <p:spPr/>
        <p:txBody>
          <a:bodyPr/>
          <a:lstStyle/>
          <a:p>
            <a:r>
              <a:rPr lang="en-US" dirty="0" smtClean="0"/>
              <a:t>All gifts from lobbyists are presumed to be improper (unless they are an immediate family member, or long-time family friend…but even that is risky.)</a:t>
            </a:r>
          </a:p>
        </p:txBody>
      </p:sp>
      <p:pic>
        <p:nvPicPr>
          <p:cNvPr id="20482" name="Picture 2" descr="C:\Users\mpbahr\Desktop\lobbyist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657600"/>
            <a:ext cx="3200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528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 </a:t>
            </a:r>
            <a:endParaRPr lang="en-US" dirty="0"/>
          </a:p>
        </p:txBody>
      </p:sp>
      <p:sp>
        <p:nvSpPr>
          <p:cNvPr id="3" name="Content Placeholder 2"/>
          <p:cNvSpPr>
            <a:spLocks noGrp="1"/>
          </p:cNvSpPr>
          <p:nvPr>
            <p:ph idx="1"/>
          </p:nvPr>
        </p:nvSpPr>
        <p:spPr/>
        <p:txBody>
          <a:bodyPr/>
          <a:lstStyle/>
          <a:p>
            <a:r>
              <a:rPr lang="en-US" dirty="0" smtClean="0"/>
              <a:t>A gift worth more than $150 to you or your immediate family must be reported if:</a:t>
            </a:r>
          </a:p>
          <a:p>
            <a:r>
              <a:rPr lang="en-US" dirty="0" smtClean="0"/>
              <a:t>You could take official action that would affect the gift-giver, or</a:t>
            </a:r>
          </a:p>
          <a:p>
            <a:r>
              <a:rPr lang="en-US" dirty="0" smtClean="0"/>
              <a:t>The gift is being given to you because of your position as a public employee.</a:t>
            </a:r>
            <a:endParaRPr lang="en-US" dirty="0"/>
          </a:p>
        </p:txBody>
      </p:sp>
    </p:spTree>
    <p:extLst>
      <p:ext uri="{BB962C8B-B14F-4D97-AF65-F5344CB8AC3E}">
        <p14:creationId xmlns:p14="http://schemas.microsoft.com/office/powerpoint/2010/main" val="2410225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a:t>
            </a:r>
            <a:endParaRPr lang="en-US" dirty="0"/>
          </a:p>
        </p:txBody>
      </p:sp>
      <p:sp>
        <p:nvSpPr>
          <p:cNvPr id="3" name="Content Placeholder 2"/>
          <p:cNvSpPr>
            <a:spLocks noGrp="1"/>
          </p:cNvSpPr>
          <p:nvPr>
            <p:ph idx="1"/>
          </p:nvPr>
        </p:nvSpPr>
        <p:spPr/>
        <p:txBody>
          <a:bodyPr/>
          <a:lstStyle/>
          <a:p>
            <a:r>
              <a:rPr lang="en-US" dirty="0" smtClean="0"/>
              <a:t>A gift of an amount less than $150 should still be disclosed if one could “reasonably infer from the circumstances” that the gift was intended to influence your action or judgment.</a:t>
            </a:r>
          </a:p>
          <a:p>
            <a:r>
              <a:rPr lang="en-US" dirty="0" smtClean="0"/>
              <a:t>When in doubt, DISCLOSE!</a:t>
            </a:r>
            <a:endParaRPr lang="en-US" dirty="0"/>
          </a:p>
        </p:txBody>
      </p:sp>
    </p:spTree>
    <p:extLst>
      <p:ext uri="{BB962C8B-B14F-4D97-AF65-F5344CB8AC3E}">
        <p14:creationId xmlns:p14="http://schemas.microsoft.com/office/powerpoint/2010/main" val="778487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a:t>
            </a:r>
            <a:endParaRPr lang="en-US" dirty="0"/>
          </a:p>
        </p:txBody>
      </p:sp>
      <p:sp>
        <p:nvSpPr>
          <p:cNvPr id="3" name="Content Placeholder 2"/>
          <p:cNvSpPr>
            <a:spLocks noGrp="1"/>
          </p:cNvSpPr>
          <p:nvPr>
            <p:ph idx="1"/>
          </p:nvPr>
        </p:nvSpPr>
        <p:spPr/>
        <p:txBody>
          <a:bodyPr/>
          <a:lstStyle/>
          <a:p>
            <a:r>
              <a:rPr lang="en-US" dirty="0" smtClean="0"/>
              <a:t>Any gift received from another government, regardless of value, must be disclosed.  This includes foreign, federal, state, municipal, and tribal governments.  </a:t>
            </a:r>
            <a:endParaRPr lang="en-US" dirty="0"/>
          </a:p>
        </p:txBody>
      </p:sp>
      <p:pic>
        <p:nvPicPr>
          <p:cNvPr id="21506" name="Picture 2" descr="C:\Users\mpbahr\Desktop\baird-gives-gift-from-can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352800"/>
            <a:ext cx="4770438" cy="265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03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13" y="381000"/>
            <a:ext cx="8229600" cy="1143000"/>
          </a:xfrm>
        </p:spPr>
        <p:txBody>
          <a:bodyPr/>
          <a:lstStyle/>
          <a:p>
            <a:r>
              <a:rPr lang="en-US" dirty="0" smtClean="0"/>
              <a:t>Public Officer</a:t>
            </a:r>
            <a:endParaRPr lang="en-US" dirty="0"/>
          </a:p>
        </p:txBody>
      </p:sp>
      <p:sp>
        <p:nvSpPr>
          <p:cNvPr id="3" name="Content Placeholder 2"/>
          <p:cNvSpPr>
            <a:spLocks noGrp="1"/>
          </p:cNvSpPr>
          <p:nvPr>
            <p:ph idx="1"/>
          </p:nvPr>
        </p:nvSpPr>
        <p:spPr>
          <a:xfrm>
            <a:off x="457200" y="1600200"/>
            <a:ext cx="8001000" cy="4525963"/>
          </a:xfrm>
        </p:spPr>
        <p:txBody>
          <a:bodyPr/>
          <a:lstStyle/>
          <a:p>
            <a:r>
              <a:rPr lang="en-US" dirty="0" smtClean="0"/>
              <a:t>A public employee</a:t>
            </a:r>
          </a:p>
          <a:p>
            <a:r>
              <a:rPr lang="en-US" dirty="0" smtClean="0"/>
              <a:t>A member of a board or commission</a:t>
            </a:r>
          </a:p>
          <a:p>
            <a:r>
              <a:rPr lang="en-US" i="1" dirty="0" smtClean="0"/>
              <a:t>YOU</a:t>
            </a:r>
            <a:endParaRPr lang="en-US" i="1" dirty="0"/>
          </a:p>
        </p:txBody>
      </p:sp>
      <p:pic>
        <p:nvPicPr>
          <p:cNvPr id="25602" name="Picture 2" descr="C:\Users\mpbahr\Desktop\public employe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113" y="3271157"/>
            <a:ext cx="7678057"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678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 Ethics Act, Family</a:t>
            </a:r>
            <a:endParaRPr lang="en-US" dirty="0"/>
          </a:p>
        </p:txBody>
      </p:sp>
      <p:sp>
        <p:nvSpPr>
          <p:cNvPr id="3" name="Content Placeholder 2"/>
          <p:cNvSpPr>
            <a:spLocks noGrp="1"/>
          </p:cNvSpPr>
          <p:nvPr>
            <p:ph idx="1"/>
          </p:nvPr>
        </p:nvSpPr>
        <p:spPr/>
        <p:txBody>
          <a:bodyPr/>
          <a:lstStyle/>
          <a:p>
            <a:r>
              <a:rPr lang="en-US" dirty="0" smtClean="0"/>
              <a:t>You must report a gift that a family member receives if it would be reportable if you received it.</a:t>
            </a:r>
          </a:p>
          <a:p>
            <a:endParaRPr lang="en-US" dirty="0"/>
          </a:p>
        </p:txBody>
      </p:sp>
      <p:pic>
        <p:nvPicPr>
          <p:cNvPr id="29698" name="Picture 2" descr="C:\Users\mpbahr\Desktop\Brand-new-c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743200"/>
            <a:ext cx="492760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498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Can I keep this gift basket?</a:t>
            </a:r>
          </a:p>
          <a:p>
            <a:r>
              <a:rPr lang="en-US" dirty="0" smtClean="0"/>
              <a:t>Can I keep this bottle of wine?</a:t>
            </a:r>
          </a:p>
          <a:p>
            <a:r>
              <a:rPr lang="en-US" dirty="0" smtClean="0"/>
              <a:t>Can I keep this gift card?</a:t>
            </a:r>
          </a:p>
          <a:p>
            <a:r>
              <a:rPr lang="en-US" dirty="0" smtClean="0"/>
              <a:t>$50  presumption</a:t>
            </a:r>
          </a:p>
          <a:p>
            <a:r>
              <a:rPr lang="en-US" dirty="0" smtClean="0"/>
              <a:t>9 AAC 52.060 (a)</a:t>
            </a:r>
          </a:p>
          <a:p>
            <a:pPr marL="0" indent="0">
              <a:buNone/>
            </a:pPr>
            <a:endParaRPr lang="en-US" dirty="0"/>
          </a:p>
        </p:txBody>
      </p:sp>
      <p:pic>
        <p:nvPicPr>
          <p:cNvPr id="7170" name="Picture 2" descr="C:\Users\mpbahr\Desktop\gift bask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52800"/>
            <a:ext cx="422295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621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t>
            </a:r>
            <a:endParaRPr lang="en-US" dirty="0"/>
          </a:p>
        </p:txBody>
      </p:sp>
      <p:sp>
        <p:nvSpPr>
          <p:cNvPr id="3" name="Content Placeholder 2"/>
          <p:cNvSpPr>
            <a:spLocks noGrp="1"/>
          </p:cNvSpPr>
          <p:nvPr>
            <p:ph idx="1"/>
          </p:nvPr>
        </p:nvSpPr>
        <p:spPr/>
        <p:txBody>
          <a:bodyPr/>
          <a:lstStyle/>
          <a:p>
            <a:r>
              <a:rPr lang="en-US" dirty="0" smtClean="0"/>
              <a:t>AS 39.52.140</a:t>
            </a:r>
          </a:p>
          <a:p>
            <a:r>
              <a:rPr lang="en-US" dirty="0" smtClean="0"/>
              <a:t>A </a:t>
            </a:r>
            <a:r>
              <a:rPr lang="en-US" b="1" i="1" dirty="0" smtClean="0"/>
              <a:t>current or </a:t>
            </a:r>
            <a:r>
              <a:rPr lang="en-US" b="1" i="1" u="sng" dirty="0" smtClean="0"/>
              <a:t>former</a:t>
            </a:r>
            <a:r>
              <a:rPr lang="en-US" b="1" i="1" dirty="0" smtClean="0"/>
              <a:t> public officer </a:t>
            </a:r>
            <a:r>
              <a:rPr lang="en-US" dirty="0" smtClean="0"/>
              <a:t>may not disclose or use information gained in the course of official duties that could in any way result in a benefit to the officer or their immediate family member, if the information </a:t>
            </a:r>
            <a:r>
              <a:rPr lang="en-US" b="1" i="1" dirty="0" smtClean="0"/>
              <a:t>has not been publicly disseminated</a:t>
            </a:r>
            <a:r>
              <a:rPr lang="en-US" dirty="0" smtClean="0"/>
              <a:t>, or is </a:t>
            </a:r>
            <a:r>
              <a:rPr lang="en-US" b="1" i="1" dirty="0" smtClean="0"/>
              <a:t>confidential by law.  </a:t>
            </a:r>
          </a:p>
          <a:p>
            <a:endParaRPr lang="en-US" dirty="0"/>
          </a:p>
        </p:txBody>
      </p:sp>
      <p:pic>
        <p:nvPicPr>
          <p:cNvPr id="1026" name="Picture 2" descr="C:\Users\mpbahr\Desktop\secr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81000"/>
            <a:ext cx="1914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264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insider trading</a:t>
            </a:r>
            <a:endParaRPr lang="en-US" dirty="0"/>
          </a:p>
        </p:txBody>
      </p:sp>
      <p:sp>
        <p:nvSpPr>
          <p:cNvPr id="3" name="Content Placeholder 2"/>
          <p:cNvSpPr>
            <a:spLocks noGrp="1"/>
          </p:cNvSpPr>
          <p:nvPr>
            <p:ph idx="1"/>
          </p:nvPr>
        </p:nvSpPr>
        <p:spPr/>
        <p:txBody>
          <a:bodyPr/>
          <a:lstStyle/>
          <a:p>
            <a:pPr marL="0" indent="0">
              <a:buNone/>
            </a:pPr>
            <a:r>
              <a:rPr lang="en-US" dirty="0" smtClean="0"/>
              <a:t>Present and future</a:t>
            </a:r>
            <a:endParaRPr lang="en-US" dirty="0"/>
          </a:p>
        </p:txBody>
      </p:sp>
      <p:pic>
        <p:nvPicPr>
          <p:cNvPr id="1026" name="Picture 2" descr="C:\Users\mpbahr\Desktop\Insider tra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388" y="2070100"/>
            <a:ext cx="6419850"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94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Non-public and Confidential Information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only publicly disseminated if follows </a:t>
            </a:r>
          </a:p>
          <a:p>
            <a:pPr marL="0" indent="0">
              <a:buNone/>
            </a:pPr>
            <a:r>
              <a:rPr lang="en-US" dirty="0"/>
              <a:t> </a:t>
            </a:r>
            <a:r>
              <a:rPr lang="en-US" dirty="0" smtClean="0"/>
              <a:t>   9 AAC 52.070:</a:t>
            </a:r>
          </a:p>
          <a:p>
            <a:r>
              <a:rPr lang="en-US" dirty="0" smtClean="0"/>
              <a:t>Newspaper, broadcast, press release, newsletter, legal notice, non-confidential court filing, published report, agency’s website, Alaska Online Public Notice System, public speech, public testimony.  </a:t>
            </a:r>
          </a:p>
          <a:p>
            <a:endParaRPr lang="en-US" dirty="0" smtClean="0"/>
          </a:p>
          <a:p>
            <a:endParaRPr lang="en-US" dirty="0" smtClean="0"/>
          </a:p>
          <a:p>
            <a:r>
              <a:rPr lang="en-US" dirty="0" smtClean="0"/>
              <a:t>NOT just if discoverable under FOIA request.</a:t>
            </a:r>
            <a:endParaRPr lang="en-US" dirty="0"/>
          </a:p>
        </p:txBody>
      </p:sp>
      <p:pic>
        <p:nvPicPr>
          <p:cNvPr id="2050" name="Picture 2" descr="C:\Users\mpbahr\Desktop\PRESS-RELEA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4038600"/>
            <a:ext cx="30480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11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Improper Influence in State Grants, Contracts, Leases, or Loans</a:t>
            </a:r>
            <a:endParaRPr lang="en-US" dirty="0"/>
          </a:p>
        </p:txBody>
      </p:sp>
      <p:sp>
        <p:nvSpPr>
          <p:cNvPr id="3" name="Content Placeholder 2"/>
          <p:cNvSpPr>
            <a:spLocks noGrp="1"/>
          </p:cNvSpPr>
          <p:nvPr>
            <p:ph idx="1"/>
          </p:nvPr>
        </p:nvSpPr>
        <p:spPr/>
        <p:txBody>
          <a:bodyPr/>
          <a:lstStyle/>
          <a:p>
            <a:r>
              <a:rPr lang="en-US" dirty="0" smtClean="0"/>
              <a:t>A public officer or immediate family member cannot attempt to acquire, receive, apply for, or have a personal or financial interest in a state grant, contract, lease or loan, if the public officer may take action that affect the award. AS 39.52.150(a)</a:t>
            </a:r>
            <a:endParaRPr lang="en-US" dirty="0"/>
          </a:p>
        </p:txBody>
      </p:sp>
    </p:spTree>
    <p:extLst>
      <p:ext uri="{BB962C8B-B14F-4D97-AF65-F5344CB8AC3E}">
        <p14:creationId xmlns:p14="http://schemas.microsoft.com/office/powerpoint/2010/main" val="1549433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Improper Influence in State Grants, Contracts, Leases, or Loans</a:t>
            </a:r>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54254"/>
            <a:ext cx="8229600" cy="3817855"/>
          </a:xfrm>
        </p:spPr>
      </p:pic>
    </p:spTree>
    <p:extLst>
      <p:ext uri="{BB962C8B-B14F-4D97-AF65-F5344CB8AC3E}">
        <p14:creationId xmlns:p14="http://schemas.microsoft.com/office/powerpoint/2010/main" val="3315756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Improper Influence in State Grants, Contracts, Leases or Loans</a:t>
            </a:r>
            <a:endParaRPr lang="en-US" dirty="0"/>
          </a:p>
        </p:txBody>
      </p:sp>
      <p:sp>
        <p:nvSpPr>
          <p:cNvPr id="3" name="Content Placeholder 2"/>
          <p:cNvSpPr>
            <a:spLocks noGrp="1"/>
          </p:cNvSpPr>
          <p:nvPr>
            <p:ph idx="1"/>
          </p:nvPr>
        </p:nvSpPr>
        <p:spPr/>
        <p:txBody>
          <a:bodyPr/>
          <a:lstStyle/>
          <a:p>
            <a:r>
              <a:rPr lang="en-US" dirty="0" smtClean="0"/>
              <a:t>A public officer shall report in writing to the designated ethics supervisor a personal or financial interest held by the officer, or an immediate family member, in a state grant, contract, lease, or loan that is awarded by the agency the officer serves.  AS 39.52.150(d)</a:t>
            </a:r>
            <a:endParaRPr lang="en-US" dirty="0"/>
          </a:p>
        </p:txBody>
      </p:sp>
    </p:spTree>
    <p:extLst>
      <p:ext uri="{BB962C8B-B14F-4D97-AF65-F5344CB8AC3E}">
        <p14:creationId xmlns:p14="http://schemas.microsoft.com/office/powerpoint/2010/main" val="1948813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Post-State Employment</a:t>
            </a:r>
            <a:endParaRPr lang="en-US" dirty="0"/>
          </a:p>
        </p:txBody>
      </p:sp>
      <p:sp>
        <p:nvSpPr>
          <p:cNvPr id="3" name="Content Placeholder 2"/>
          <p:cNvSpPr>
            <a:spLocks noGrp="1"/>
          </p:cNvSpPr>
          <p:nvPr>
            <p:ph idx="1"/>
          </p:nvPr>
        </p:nvSpPr>
        <p:spPr/>
        <p:txBody>
          <a:bodyPr/>
          <a:lstStyle/>
          <a:p>
            <a:r>
              <a:rPr lang="en-US" dirty="0" smtClean="0"/>
              <a:t>AS 39.52.180</a:t>
            </a:r>
          </a:p>
          <a:p>
            <a:endParaRPr lang="en-US" dirty="0"/>
          </a:p>
        </p:txBody>
      </p:sp>
      <p:pic>
        <p:nvPicPr>
          <p:cNvPr id="4098" name="Picture 2" descr="C:\Users\mpbahr\Desktop\next-chap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25" y="2578100"/>
            <a:ext cx="369570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2504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Act, 39.52.180</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b="1" i="1" dirty="0" smtClean="0"/>
              <a:t>Public Officer</a:t>
            </a:r>
            <a:r>
              <a:rPr lang="en-US" dirty="0" smtClean="0"/>
              <a:t>, after leaving state service</a:t>
            </a:r>
          </a:p>
          <a:p>
            <a:r>
              <a:rPr lang="en-US" b="1" i="1" dirty="0" smtClean="0"/>
              <a:t>Two year restriction </a:t>
            </a:r>
            <a:r>
              <a:rPr lang="en-US" dirty="0" smtClean="0"/>
              <a:t>on</a:t>
            </a:r>
          </a:p>
          <a:p>
            <a:r>
              <a:rPr lang="en-US" dirty="0" smtClean="0"/>
              <a:t>A </a:t>
            </a:r>
            <a:r>
              <a:rPr lang="en-US" b="1" i="1" dirty="0" smtClean="0"/>
              <a:t>matter</a:t>
            </a:r>
          </a:p>
          <a:p>
            <a:r>
              <a:rPr lang="en-US" dirty="0" smtClean="0"/>
              <a:t>For </a:t>
            </a:r>
            <a:r>
              <a:rPr lang="en-US" b="1" i="1" dirty="0" smtClean="0"/>
              <a:t>compensation</a:t>
            </a:r>
          </a:p>
          <a:p>
            <a:r>
              <a:rPr lang="en-US" dirty="0" smtClean="0"/>
              <a:t>In which you </a:t>
            </a:r>
            <a:r>
              <a:rPr lang="en-US" b="1" i="1" dirty="0" smtClean="0"/>
              <a:t>participated personally and substantially</a:t>
            </a:r>
          </a:p>
          <a:p>
            <a:r>
              <a:rPr lang="en-US" dirty="0" smtClean="0"/>
              <a:t>Through the exercise of </a:t>
            </a:r>
            <a:r>
              <a:rPr lang="en-US" b="1" i="1" dirty="0" smtClean="0"/>
              <a:t>official action </a:t>
            </a:r>
          </a:p>
          <a:p>
            <a:r>
              <a:rPr lang="en-US" i="1" dirty="0" smtClean="0">
                <a:solidFill>
                  <a:srgbClr val="C00000"/>
                </a:solidFill>
              </a:rPr>
              <a:t>(each phrase subject to interpretation and analysis; all must be met)</a:t>
            </a:r>
          </a:p>
          <a:p>
            <a:pPr marL="0" indent="0">
              <a:buNone/>
            </a:pPr>
            <a:endParaRPr lang="en-US" dirty="0"/>
          </a:p>
        </p:txBody>
      </p:sp>
    </p:spTree>
    <p:extLst>
      <p:ext uri="{BB962C8B-B14F-4D97-AF65-F5344CB8AC3E}">
        <p14:creationId xmlns:p14="http://schemas.microsoft.com/office/powerpoint/2010/main" val="2438650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Financial Interest $$</a:t>
            </a:r>
            <a:endParaRPr lang="en-US" dirty="0"/>
          </a:p>
        </p:txBody>
      </p:sp>
      <p:sp>
        <p:nvSpPr>
          <p:cNvPr id="3" name="Content Placeholder 2"/>
          <p:cNvSpPr>
            <a:spLocks noGrp="1"/>
          </p:cNvSpPr>
          <p:nvPr>
            <p:ph idx="1"/>
          </p:nvPr>
        </p:nvSpPr>
        <p:spPr/>
        <p:txBody>
          <a:bodyPr>
            <a:normAutofit lnSpcReduction="10000"/>
          </a:bodyPr>
          <a:lstStyle/>
          <a:p>
            <a:r>
              <a:rPr lang="en-US" dirty="0" smtClean="0"/>
              <a:t>An interest held by </a:t>
            </a:r>
            <a:r>
              <a:rPr lang="en-US" i="1" dirty="0" smtClean="0"/>
              <a:t>you or an immediate family member </a:t>
            </a:r>
            <a:r>
              <a:rPr lang="en-US" dirty="0" smtClean="0"/>
              <a:t>which includes </a:t>
            </a:r>
            <a:r>
              <a:rPr lang="en-US" i="1" dirty="0" smtClean="0"/>
              <a:t>involvement or </a:t>
            </a:r>
            <a:r>
              <a:rPr lang="en-US" b="1" i="1" dirty="0" smtClean="0">
                <a:solidFill>
                  <a:schemeClr val="accent2"/>
                </a:solidFill>
              </a:rPr>
              <a:t>ownership in a business</a:t>
            </a:r>
            <a:r>
              <a:rPr lang="en-US" dirty="0" smtClean="0"/>
              <a:t>, including property, or a professional or private relationship that is </a:t>
            </a:r>
            <a:r>
              <a:rPr lang="en-US" i="1" dirty="0" smtClean="0"/>
              <a:t>the </a:t>
            </a:r>
            <a:r>
              <a:rPr lang="en-US" b="1" i="1" dirty="0" smtClean="0">
                <a:solidFill>
                  <a:schemeClr val="accent2"/>
                </a:solidFill>
              </a:rPr>
              <a:t>source of income </a:t>
            </a:r>
            <a:r>
              <a:rPr lang="en-US" dirty="0" smtClean="0"/>
              <a:t>or from which you have received or expect to receive income.  </a:t>
            </a:r>
          </a:p>
          <a:p>
            <a:r>
              <a:rPr lang="en-US" dirty="0" smtClean="0"/>
              <a:t>Also means </a:t>
            </a:r>
            <a:r>
              <a:rPr lang="en-US" b="1" i="1" dirty="0" smtClean="0">
                <a:solidFill>
                  <a:schemeClr val="accent2"/>
                </a:solidFill>
              </a:rPr>
              <a:t>holding a position </a:t>
            </a:r>
            <a:r>
              <a:rPr lang="en-US" dirty="0" smtClean="0"/>
              <a:t>in a business, such as officer, director, trustee, partner, employee, or a position of management. </a:t>
            </a:r>
          </a:p>
        </p:txBody>
      </p:sp>
    </p:spTree>
    <p:extLst>
      <p:ext uri="{BB962C8B-B14F-4D97-AF65-F5344CB8AC3E}">
        <p14:creationId xmlns:p14="http://schemas.microsoft.com/office/powerpoint/2010/main" val="38941772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matter?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a:r>
            <a:r>
              <a:rPr lang="en-US" b="1" i="1" dirty="0" smtClean="0"/>
              <a:t>Matter</a:t>
            </a:r>
            <a:r>
              <a:rPr lang="en-US" dirty="0" smtClean="0"/>
              <a:t>” includes case, proceeding, application, contract, determination, proposal or consideration of a legislative bill, a resolution, a constitutional amendment, or other legislative measure, or proposal, consideration, or adoption of an administrative regulation.  AS 39.52.180(a)</a:t>
            </a:r>
          </a:p>
          <a:p>
            <a:r>
              <a:rPr lang="en-US" dirty="0" smtClean="0"/>
              <a:t>“Matter” does not include the general formulation of policy. 9 AAC 52.100</a:t>
            </a:r>
          </a:p>
          <a:p>
            <a:r>
              <a:rPr lang="en-US" dirty="0" smtClean="0"/>
              <a:t>Construed narrowly </a:t>
            </a:r>
            <a:r>
              <a:rPr lang="en-US" dirty="0" smtClean="0">
                <a:solidFill>
                  <a:srgbClr val="C00000"/>
                </a:solidFill>
              </a:rPr>
              <a:t>(not a continuation or Part 2).</a:t>
            </a:r>
            <a:endParaRPr lang="en-US" dirty="0"/>
          </a:p>
        </p:txBody>
      </p:sp>
    </p:spTree>
    <p:extLst>
      <p:ext uri="{BB962C8B-B14F-4D97-AF65-F5344CB8AC3E}">
        <p14:creationId xmlns:p14="http://schemas.microsoft.com/office/powerpoint/2010/main" val="16760114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take it personally</a:t>
            </a:r>
            <a:endParaRPr lang="en-US" dirty="0"/>
          </a:p>
        </p:txBody>
      </p:sp>
      <p:sp>
        <p:nvSpPr>
          <p:cNvPr id="3" name="Content Placeholder 2"/>
          <p:cNvSpPr>
            <a:spLocks noGrp="1"/>
          </p:cNvSpPr>
          <p:nvPr>
            <p:ph idx="1"/>
          </p:nvPr>
        </p:nvSpPr>
        <p:spPr/>
        <p:txBody>
          <a:bodyPr/>
          <a:lstStyle/>
          <a:p>
            <a:r>
              <a:rPr lang="en-US" dirty="0" smtClean="0"/>
              <a:t>For purposes of AS 39.52.180(a), routine processing of documents, general supervision of employees without direct involvement in a matter, or ministerial functions not involving the merits of a matter under consideration by an administrative unit </a:t>
            </a:r>
            <a:r>
              <a:rPr lang="en-US" b="1" i="1" dirty="0" smtClean="0"/>
              <a:t>do not constitute personal or substantial participation in a matter </a:t>
            </a:r>
            <a:r>
              <a:rPr lang="en-US" dirty="0" smtClean="0"/>
              <a:t>by a public officer.  9 AAC 52.100</a:t>
            </a:r>
            <a:endParaRPr lang="en-US" dirty="0"/>
          </a:p>
        </p:txBody>
      </p:sp>
    </p:spTree>
    <p:extLst>
      <p:ext uri="{BB962C8B-B14F-4D97-AF65-F5344CB8AC3E}">
        <p14:creationId xmlns:p14="http://schemas.microsoft.com/office/powerpoint/2010/main" val="38449616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and Substantial</a:t>
            </a:r>
            <a:endParaRPr lang="en-US" dirty="0"/>
          </a:p>
        </p:txBody>
      </p:sp>
      <p:sp>
        <p:nvSpPr>
          <p:cNvPr id="3" name="Content Placeholder 2"/>
          <p:cNvSpPr>
            <a:spLocks noGrp="1"/>
          </p:cNvSpPr>
          <p:nvPr>
            <p:ph idx="1"/>
          </p:nvPr>
        </p:nvSpPr>
        <p:spPr/>
        <p:txBody>
          <a:bodyPr/>
          <a:lstStyle/>
          <a:p>
            <a:r>
              <a:rPr lang="en-US" dirty="0" smtClean="0"/>
              <a:t>30,000 foot view</a:t>
            </a:r>
          </a:p>
          <a:p>
            <a:pPr marL="0" indent="0">
              <a:buNone/>
            </a:pPr>
            <a:endParaRPr lang="en-US" dirty="0" smtClean="0"/>
          </a:p>
        </p:txBody>
      </p:sp>
      <p:pic>
        <p:nvPicPr>
          <p:cNvPr id="7170" name="Picture 2" descr="C:\Users\mpbahr\Desktop\30,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256" y="2209800"/>
            <a:ext cx="8270875" cy="441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3834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and Substantial </a:t>
            </a:r>
            <a:endParaRPr lang="en-US" dirty="0"/>
          </a:p>
        </p:txBody>
      </p:sp>
      <p:sp>
        <p:nvSpPr>
          <p:cNvPr id="3" name="Content Placeholder 2"/>
          <p:cNvSpPr>
            <a:spLocks noGrp="1"/>
          </p:cNvSpPr>
          <p:nvPr>
            <p:ph idx="1"/>
          </p:nvPr>
        </p:nvSpPr>
        <p:spPr/>
        <p:txBody>
          <a:bodyPr/>
          <a:lstStyle/>
          <a:p>
            <a:r>
              <a:rPr lang="en-US" dirty="0" smtClean="0"/>
              <a:t>10,000 foot view</a:t>
            </a:r>
            <a:endParaRPr lang="en-US" dirty="0"/>
          </a:p>
        </p:txBody>
      </p:sp>
      <p:pic>
        <p:nvPicPr>
          <p:cNvPr id="6146" name="Picture 2" descr="C:\Users\mpbahr\Desktop\man-on-buil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93585"/>
            <a:ext cx="6618514" cy="443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782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and Substantial</a:t>
            </a:r>
            <a:endParaRPr lang="en-US" dirty="0"/>
          </a:p>
        </p:txBody>
      </p:sp>
      <p:sp>
        <p:nvSpPr>
          <p:cNvPr id="3" name="Content Placeholder 2"/>
          <p:cNvSpPr>
            <a:spLocks noGrp="1"/>
          </p:cNvSpPr>
          <p:nvPr>
            <p:ph idx="1"/>
          </p:nvPr>
        </p:nvSpPr>
        <p:spPr/>
        <p:txBody>
          <a:bodyPr/>
          <a:lstStyle/>
          <a:p>
            <a:r>
              <a:rPr lang="en-US" dirty="0" smtClean="0"/>
              <a:t>Being a supervisor and being aware of the work of others does not necessarily constitute “personal and substantial” involvement for purposes of post-state employment restrictions. </a:t>
            </a:r>
            <a:endParaRPr lang="en-US" dirty="0"/>
          </a:p>
        </p:txBody>
      </p:sp>
    </p:spTree>
    <p:extLst>
      <p:ext uri="{BB962C8B-B14F-4D97-AF65-F5344CB8AC3E}">
        <p14:creationId xmlns:p14="http://schemas.microsoft.com/office/powerpoint/2010/main" val="11731882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and Substantial</a:t>
            </a:r>
            <a:endParaRPr lang="en-US" dirty="0"/>
          </a:p>
        </p:txBody>
      </p:sp>
      <p:sp>
        <p:nvSpPr>
          <p:cNvPr id="3" name="Content Placeholder 2"/>
          <p:cNvSpPr>
            <a:spLocks noGrp="1"/>
          </p:cNvSpPr>
          <p:nvPr>
            <p:ph idx="1"/>
          </p:nvPr>
        </p:nvSpPr>
        <p:spPr/>
        <p:txBody>
          <a:bodyPr/>
          <a:lstStyle/>
          <a:p>
            <a:r>
              <a:rPr lang="en-US" dirty="0" smtClean="0"/>
              <a:t>In the trenches</a:t>
            </a:r>
            <a:endParaRPr lang="en-US" dirty="0"/>
          </a:p>
        </p:txBody>
      </p:sp>
      <p:pic>
        <p:nvPicPr>
          <p:cNvPr id="5122" name="Picture 2" descr="C:\Users\mpbahr\Desktop\in the tren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09800"/>
            <a:ext cx="6618288" cy="456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152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it official</a:t>
            </a:r>
            <a:endParaRPr lang="en-US" dirty="0"/>
          </a:p>
        </p:txBody>
      </p:sp>
      <p:sp>
        <p:nvSpPr>
          <p:cNvPr id="3" name="Content Placeholder 2"/>
          <p:cNvSpPr>
            <a:spLocks noGrp="1"/>
          </p:cNvSpPr>
          <p:nvPr>
            <p:ph idx="1"/>
          </p:nvPr>
        </p:nvSpPr>
        <p:spPr/>
        <p:txBody>
          <a:bodyPr/>
          <a:lstStyle/>
          <a:p>
            <a:r>
              <a:rPr lang="en-US" b="1" i="1" dirty="0" smtClean="0"/>
              <a:t>“Official action” </a:t>
            </a:r>
            <a:r>
              <a:rPr lang="en-US" dirty="0" smtClean="0"/>
              <a:t>means advice, participation, or assistance, including, for example, a recommendation, decision, approval, disapproval, vote, or other similar action, including inaction, by a public officer. </a:t>
            </a:r>
          </a:p>
          <a:p>
            <a:pPr marL="0" indent="0">
              <a:buNone/>
            </a:pPr>
            <a:r>
              <a:rPr lang="en-US" dirty="0"/>
              <a:t> </a:t>
            </a:r>
            <a:r>
              <a:rPr lang="en-US" dirty="0" smtClean="0"/>
              <a:t>   AS 39. 52.960(14)</a:t>
            </a:r>
            <a:endParaRPr lang="en-US" dirty="0"/>
          </a:p>
        </p:txBody>
      </p:sp>
      <p:pic>
        <p:nvPicPr>
          <p:cNvPr id="3074" name="Picture 2" descr="C:\Users\mpbahr\Desktop\approv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00600"/>
            <a:ext cx="7548563" cy="184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775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Post-State Employment Exceptions</a:t>
            </a:r>
            <a:endParaRPr lang="en-US" dirty="0"/>
          </a:p>
        </p:txBody>
      </p:sp>
      <p:sp>
        <p:nvSpPr>
          <p:cNvPr id="3" name="Content Placeholder 2"/>
          <p:cNvSpPr>
            <a:spLocks noGrp="1"/>
          </p:cNvSpPr>
          <p:nvPr>
            <p:ph idx="1"/>
          </p:nvPr>
        </p:nvSpPr>
        <p:spPr/>
        <p:txBody>
          <a:bodyPr/>
          <a:lstStyle/>
          <a:p>
            <a:r>
              <a:rPr lang="en-US" dirty="0" smtClean="0"/>
              <a:t>Can contract with former agency.</a:t>
            </a:r>
          </a:p>
          <a:p>
            <a:r>
              <a:rPr lang="en-US" dirty="0" smtClean="0"/>
              <a:t>Can get public interest waiver (approved by your agency and the Attorney General).</a:t>
            </a:r>
          </a:p>
          <a:p>
            <a:r>
              <a:rPr lang="en-US" dirty="0" smtClean="0"/>
              <a:t>AS 39.52,180(b)(c)</a:t>
            </a:r>
            <a:endParaRPr lang="en-US" dirty="0"/>
          </a:p>
        </p:txBody>
      </p:sp>
    </p:spTree>
    <p:extLst>
      <p:ext uri="{BB962C8B-B14F-4D97-AF65-F5344CB8AC3E}">
        <p14:creationId xmlns:p14="http://schemas.microsoft.com/office/powerpoint/2010/main" val="3545086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Rectangle 4"/>
          <p:cNvSpPr>
            <a:spLocks noChangeArrowheads="1"/>
          </p:cNvSpPr>
          <p:nvPr/>
        </p:nvSpPr>
        <p:spPr bwMode="auto">
          <a:xfrm>
            <a:off x="0" y="2746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solidFill>
                  <a:schemeClr val="tx1"/>
                </a:solidFill>
              </a:rPr>
              <a:t>Restrictions on Employment After Leaving State Service</a:t>
            </a:r>
          </a:p>
        </p:txBody>
      </p:sp>
      <p:sp>
        <p:nvSpPr>
          <p:cNvPr id="254981" name="Rectangle 5"/>
          <p:cNvSpPr>
            <a:spLocks noChangeArrowheads="1"/>
          </p:cNvSpPr>
          <p:nvPr/>
        </p:nvSpPr>
        <p:spPr bwMode="auto">
          <a:xfrm>
            <a:off x="2133600" y="2057400"/>
            <a:ext cx="6705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r>
              <a:rPr lang="en-US" altLang="en-US" dirty="0"/>
              <a:t>The Ethics Act’s </a:t>
            </a:r>
            <a:r>
              <a:rPr lang="en-US" altLang="en-US" dirty="0" smtClean="0"/>
              <a:t>restriction </a:t>
            </a:r>
            <a:r>
              <a:rPr lang="en-US" altLang="en-US" dirty="0"/>
              <a:t>on employment after leaving state service prohibits certain former officials from working as paid </a:t>
            </a:r>
            <a:r>
              <a:rPr lang="en-US" altLang="en-US" dirty="0">
                <a:solidFill>
                  <a:srgbClr val="FF0000"/>
                </a:solidFill>
              </a:rPr>
              <a:t>lobbyists</a:t>
            </a:r>
            <a:r>
              <a:rPr lang="en-US" altLang="en-US" dirty="0"/>
              <a:t> for </a:t>
            </a:r>
            <a:r>
              <a:rPr lang="en-US" altLang="en-US" dirty="0">
                <a:solidFill>
                  <a:srgbClr val="FF0000"/>
                </a:solidFill>
              </a:rPr>
              <a:t>one year</a:t>
            </a:r>
            <a:r>
              <a:rPr lang="en-US" altLang="en-US" dirty="0"/>
              <a:t> after leaving state service.</a:t>
            </a:r>
          </a:p>
        </p:txBody>
      </p:sp>
      <p:pic>
        <p:nvPicPr>
          <p:cNvPr id="254983" name="Picture 7" descr="MCBD0712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514600"/>
            <a:ext cx="1160463" cy="264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465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Rectangle 4"/>
          <p:cNvSpPr>
            <a:spLocks noChangeArrowheads="1"/>
          </p:cNvSpPr>
          <p:nvPr/>
        </p:nvSpPr>
        <p:spPr bwMode="auto">
          <a:xfrm>
            <a:off x="0" y="2746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dirty="0">
                <a:solidFill>
                  <a:schemeClr val="tx1"/>
                </a:solidFill>
              </a:rPr>
              <a:t>Restrictions on Employment After Leaving State Service</a:t>
            </a:r>
          </a:p>
        </p:txBody>
      </p:sp>
      <p:sp>
        <p:nvSpPr>
          <p:cNvPr id="256005" name="Rectangle 5"/>
          <p:cNvSpPr>
            <a:spLocks noChangeArrowheads="1"/>
          </p:cNvSpPr>
          <p:nvPr/>
        </p:nvSpPr>
        <p:spPr bwMode="auto">
          <a:xfrm>
            <a:off x="0" y="1447800"/>
            <a:ext cx="9144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buFontTx/>
              <a:buNone/>
            </a:pPr>
            <a:r>
              <a:rPr lang="en-US" altLang="en-US" sz="2400" dirty="0"/>
              <a:t>The one-year lobbying restriction applies to the following positions:</a:t>
            </a:r>
          </a:p>
          <a:p>
            <a:pPr lvl="1"/>
            <a:r>
              <a:rPr lang="en-US" altLang="en-US" sz="2000" dirty="0">
                <a:solidFill>
                  <a:srgbClr val="3333CC"/>
                </a:solidFill>
              </a:rPr>
              <a:t>G</a:t>
            </a:r>
            <a:r>
              <a:rPr lang="en-US" altLang="en-US" sz="2000" dirty="0" smtClean="0">
                <a:solidFill>
                  <a:srgbClr val="3333CC"/>
                </a:solidFill>
              </a:rPr>
              <a:t>overnor </a:t>
            </a:r>
            <a:r>
              <a:rPr lang="en-US" altLang="en-US" sz="2000" dirty="0">
                <a:solidFill>
                  <a:srgbClr val="3333CC"/>
                </a:solidFill>
              </a:rPr>
              <a:t>and </a:t>
            </a:r>
            <a:r>
              <a:rPr lang="en-US" altLang="en-US" sz="2000" dirty="0" smtClean="0">
                <a:solidFill>
                  <a:srgbClr val="3333CC"/>
                </a:solidFill>
              </a:rPr>
              <a:t>Lt. Governor;</a:t>
            </a:r>
            <a:endParaRPr lang="en-US" altLang="en-US" sz="2000" dirty="0">
              <a:solidFill>
                <a:srgbClr val="3333CC"/>
              </a:solidFill>
            </a:endParaRPr>
          </a:p>
          <a:p>
            <a:pPr lvl="1"/>
            <a:r>
              <a:rPr lang="en-US" altLang="en-US" sz="2000" dirty="0">
                <a:solidFill>
                  <a:srgbClr val="3333CC"/>
                </a:solidFill>
              </a:rPr>
              <a:t>head of an executive branch department;</a:t>
            </a:r>
          </a:p>
          <a:p>
            <a:pPr lvl="1"/>
            <a:r>
              <a:rPr lang="en-US" altLang="en-US" sz="2000" dirty="0">
                <a:solidFill>
                  <a:srgbClr val="0000FF"/>
                </a:solidFill>
              </a:rPr>
              <a:t>deputy head of an executive branch department;</a:t>
            </a:r>
          </a:p>
          <a:p>
            <a:pPr lvl="1"/>
            <a:r>
              <a:rPr lang="en-US" altLang="en-US" sz="2000" dirty="0">
                <a:solidFill>
                  <a:srgbClr val="0000FF"/>
                </a:solidFill>
              </a:rPr>
              <a:t>director of a division within an executive branch department;</a:t>
            </a:r>
          </a:p>
          <a:p>
            <a:pPr lvl="1"/>
            <a:r>
              <a:rPr lang="en-US" altLang="en-US" sz="2000" dirty="0">
                <a:solidFill>
                  <a:srgbClr val="0000FF"/>
                </a:solidFill>
              </a:rPr>
              <a:t>legislative liaison within an executive branch department;</a:t>
            </a:r>
          </a:p>
          <a:p>
            <a:pPr lvl="1"/>
            <a:r>
              <a:rPr lang="en-US" altLang="en-US" sz="2000" dirty="0">
                <a:solidFill>
                  <a:srgbClr val="0000FF"/>
                </a:solidFill>
              </a:rPr>
              <a:t>legislative liaison, administrative assistant, or other policy-making position in the Office of the Governor or Office of the </a:t>
            </a:r>
            <a:r>
              <a:rPr lang="en-US" altLang="en-US" sz="2000" dirty="0" smtClean="0">
                <a:solidFill>
                  <a:srgbClr val="0000FF"/>
                </a:solidFill>
              </a:rPr>
              <a:t>Lt. Governor</a:t>
            </a:r>
            <a:r>
              <a:rPr lang="en-US" altLang="en-US" sz="2000" dirty="0">
                <a:solidFill>
                  <a:srgbClr val="0000FF"/>
                </a:solidFill>
              </a:rPr>
              <a:t>;</a:t>
            </a:r>
          </a:p>
          <a:p>
            <a:pPr lvl="1"/>
            <a:r>
              <a:rPr lang="en-US" altLang="en-US" sz="2000" b="1" dirty="0" smtClean="0">
                <a:solidFill>
                  <a:srgbClr val="0000FF"/>
                </a:solidFill>
              </a:rPr>
              <a:t>member of a board or commission having regulation-adoption authority</a:t>
            </a:r>
            <a:r>
              <a:rPr lang="en-US" altLang="en-US" sz="2000" dirty="0" smtClean="0">
                <a:solidFill>
                  <a:srgbClr val="0000FF"/>
                </a:solidFill>
              </a:rPr>
              <a:t>; and</a:t>
            </a:r>
            <a:endParaRPr lang="en-US" altLang="en-US" sz="2000" dirty="0">
              <a:solidFill>
                <a:srgbClr val="0000FF"/>
              </a:solidFill>
            </a:endParaRPr>
          </a:p>
          <a:p>
            <a:pPr lvl="1"/>
            <a:r>
              <a:rPr lang="en-US" altLang="en-US" sz="2000" dirty="0">
                <a:solidFill>
                  <a:srgbClr val="0000FF"/>
                </a:solidFill>
              </a:rPr>
              <a:t>member of the governing board and executive officer of a state public corporation.</a:t>
            </a:r>
          </a:p>
          <a:p>
            <a:pPr>
              <a:buFontTx/>
              <a:buNone/>
            </a:pPr>
            <a:endParaRPr lang="en-US" altLang="en-US" sz="2000" dirty="0"/>
          </a:p>
        </p:txBody>
      </p:sp>
      <p:pic>
        <p:nvPicPr>
          <p:cNvPr id="256010" name="Picture 10" descr="j01863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133600"/>
            <a:ext cx="12890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310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Personal Interest</a:t>
            </a:r>
            <a:endParaRPr lang="en-US" dirty="0"/>
          </a:p>
        </p:txBody>
      </p:sp>
      <p:sp>
        <p:nvSpPr>
          <p:cNvPr id="3" name="Content Placeholder 2"/>
          <p:cNvSpPr>
            <a:spLocks noGrp="1"/>
          </p:cNvSpPr>
          <p:nvPr>
            <p:ph idx="1"/>
          </p:nvPr>
        </p:nvSpPr>
        <p:spPr/>
        <p:txBody>
          <a:bodyPr/>
          <a:lstStyle/>
          <a:p>
            <a:r>
              <a:rPr lang="en-US" dirty="0" smtClean="0"/>
              <a:t>An interest held by </a:t>
            </a:r>
            <a:r>
              <a:rPr lang="en-US" i="1" dirty="0" smtClean="0"/>
              <a:t>you or your immediate family</a:t>
            </a:r>
            <a:r>
              <a:rPr lang="en-US" dirty="0" smtClean="0"/>
              <a:t>, including </a:t>
            </a:r>
            <a:r>
              <a:rPr lang="en-US" b="1" i="1" dirty="0" smtClean="0">
                <a:solidFill>
                  <a:schemeClr val="accent2"/>
                </a:solidFill>
              </a:rPr>
              <a:t>membership</a:t>
            </a:r>
            <a:r>
              <a:rPr lang="en-US" dirty="0" smtClean="0"/>
              <a:t> in any organization – fraternal, nonprofit, charitable, for profit, political – from which you </a:t>
            </a:r>
            <a:r>
              <a:rPr lang="en-US" b="1" i="1" dirty="0" smtClean="0">
                <a:solidFill>
                  <a:schemeClr val="accent2"/>
                </a:solidFill>
              </a:rPr>
              <a:t>derive a benefit</a:t>
            </a:r>
            <a:r>
              <a:rPr lang="en-US" b="1" i="1" dirty="0" smtClean="0"/>
              <a:t>.</a:t>
            </a:r>
          </a:p>
          <a:p>
            <a:r>
              <a:rPr lang="en-US" b="1" i="1" dirty="0" smtClean="0">
                <a:solidFill>
                  <a:schemeClr val="accent2"/>
                </a:solidFill>
              </a:rPr>
              <a:t>“Membership” broad definition: not just voting member, even advisory, on the rolls.</a:t>
            </a:r>
            <a:endParaRPr lang="en-US" b="1" i="1" dirty="0">
              <a:solidFill>
                <a:schemeClr val="accent2"/>
              </a:solidFill>
            </a:endParaRPr>
          </a:p>
        </p:txBody>
      </p:sp>
    </p:spTree>
    <p:extLst>
      <p:ext uri="{BB962C8B-B14F-4D97-AF65-F5344CB8AC3E}">
        <p14:creationId xmlns:p14="http://schemas.microsoft.com/office/powerpoint/2010/main" val="42707702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Act, 39.52.140</a:t>
            </a:r>
            <a:endParaRPr lang="en-US" dirty="0"/>
          </a:p>
        </p:txBody>
      </p:sp>
      <p:sp>
        <p:nvSpPr>
          <p:cNvPr id="3" name="Content Placeholder 2"/>
          <p:cNvSpPr>
            <a:spLocks noGrp="1"/>
          </p:cNvSpPr>
          <p:nvPr>
            <p:ph idx="1"/>
          </p:nvPr>
        </p:nvSpPr>
        <p:spPr/>
        <p:txBody>
          <a:bodyPr/>
          <a:lstStyle/>
          <a:p>
            <a:r>
              <a:rPr lang="en-US" dirty="0" smtClean="0"/>
              <a:t>Penalties?</a:t>
            </a:r>
          </a:p>
          <a:p>
            <a:r>
              <a:rPr lang="en-US" dirty="0" smtClean="0"/>
              <a:t>Up to $5,000/violation, pay back up to 2X the financial benefit received via the infraction, any other civil penalties, any actions related to the infraction (such as a contract or lease) are voidable. </a:t>
            </a:r>
            <a:endParaRPr lang="en-US" dirty="0"/>
          </a:p>
        </p:txBody>
      </p:sp>
    </p:spTree>
    <p:extLst>
      <p:ext uri="{BB962C8B-B14F-4D97-AF65-F5344CB8AC3E}">
        <p14:creationId xmlns:p14="http://schemas.microsoft.com/office/powerpoint/2010/main" val="997630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2514600"/>
            <a:ext cx="3352800" cy="2514600"/>
          </a:xfrm>
        </p:spPr>
      </p:pic>
    </p:spTree>
    <p:extLst>
      <p:ext uri="{BB962C8B-B14F-4D97-AF65-F5344CB8AC3E}">
        <p14:creationId xmlns:p14="http://schemas.microsoft.com/office/powerpoint/2010/main" val="3259782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to call</a:t>
            </a:r>
            <a:endParaRPr lang="en-US" dirty="0"/>
          </a:p>
        </p:txBody>
      </p:sp>
      <p:sp>
        <p:nvSpPr>
          <p:cNvPr id="3" name="Content Placeholder 2"/>
          <p:cNvSpPr>
            <a:spLocks noGrp="1"/>
          </p:cNvSpPr>
          <p:nvPr>
            <p:ph idx="1"/>
          </p:nvPr>
        </p:nvSpPr>
        <p:spPr/>
        <p:txBody>
          <a:bodyPr/>
          <a:lstStyle/>
          <a:p>
            <a:r>
              <a:rPr lang="en-US" dirty="0" smtClean="0"/>
              <a:t>Maria Bahr,  269-5285.</a:t>
            </a:r>
          </a:p>
          <a:p>
            <a:r>
              <a:rPr lang="en-US" dirty="0" smtClean="0">
                <a:solidFill>
                  <a:srgbClr val="FF0000"/>
                </a:solidFill>
              </a:rPr>
              <a:t>Your Designated Ethics Supervisor</a:t>
            </a:r>
          </a:p>
          <a:p>
            <a:pPr marL="0" indent="0">
              <a:buNone/>
            </a:pPr>
            <a:endParaRPr lang="en-US" dirty="0"/>
          </a:p>
        </p:txBody>
      </p:sp>
    </p:spTree>
    <p:extLst>
      <p:ext uri="{BB962C8B-B14F-4D97-AF65-F5344CB8AC3E}">
        <p14:creationId xmlns:p14="http://schemas.microsoft.com/office/powerpoint/2010/main" val="590163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a:t>
            </a:r>
            <a:endParaRPr lang="en-US" dirty="0"/>
          </a:p>
        </p:txBody>
      </p:sp>
      <p:sp>
        <p:nvSpPr>
          <p:cNvPr id="3" name="Content Placeholder 2"/>
          <p:cNvSpPr>
            <a:spLocks noGrp="1"/>
          </p:cNvSpPr>
          <p:nvPr>
            <p:ph idx="1"/>
          </p:nvPr>
        </p:nvSpPr>
        <p:spPr/>
        <p:txBody>
          <a:bodyPr>
            <a:normAutofit fontScale="92500"/>
          </a:bodyPr>
          <a:lstStyle/>
          <a:p>
            <a:r>
              <a:rPr lang="en-US" b="1" i="1" dirty="0" smtClean="0">
                <a:solidFill>
                  <a:schemeClr val="accent2"/>
                </a:solidFill>
              </a:rPr>
              <a:t>Anything that is to your advantage or self-interest</a:t>
            </a:r>
            <a:r>
              <a:rPr lang="en-US" dirty="0" smtClean="0"/>
              <a:t>, or from which you gain financially, including dividend, pension, salary, acquisition, agreement to purchase, transfer of money, deposit, loan, promise to pay, grant, contract, lease, money, goods, services, privileges, patronage, advantage, advancement, or anything else of value.  </a:t>
            </a:r>
            <a:endParaRPr lang="en-US" dirty="0"/>
          </a:p>
          <a:p>
            <a:r>
              <a:rPr lang="en-US" dirty="0" smtClean="0"/>
              <a:t>Very broad definition:  </a:t>
            </a:r>
            <a:r>
              <a:rPr lang="en-US" b="1" i="1" dirty="0" smtClean="0">
                <a:solidFill>
                  <a:schemeClr val="accent2"/>
                </a:solidFill>
              </a:rPr>
              <a:t>If you like it, it’s a benefit</a:t>
            </a:r>
            <a:r>
              <a:rPr lang="en-US" dirty="0" smtClean="0"/>
              <a:t>. </a:t>
            </a:r>
            <a:endParaRPr lang="en-US" dirty="0"/>
          </a:p>
        </p:txBody>
      </p:sp>
    </p:spTree>
    <p:extLst>
      <p:ext uri="{BB962C8B-B14F-4D97-AF65-F5344CB8AC3E}">
        <p14:creationId xmlns:p14="http://schemas.microsoft.com/office/powerpoint/2010/main" val="2759859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Family Member</a:t>
            </a:r>
            <a:endParaRPr lang="en-US" dirty="0"/>
          </a:p>
        </p:txBody>
      </p:sp>
      <p:sp>
        <p:nvSpPr>
          <p:cNvPr id="3" name="Content Placeholder 2"/>
          <p:cNvSpPr>
            <a:spLocks noGrp="1"/>
          </p:cNvSpPr>
          <p:nvPr>
            <p:ph idx="1"/>
          </p:nvPr>
        </p:nvSpPr>
        <p:spPr/>
        <p:txBody>
          <a:bodyPr/>
          <a:lstStyle/>
          <a:p>
            <a:r>
              <a:rPr lang="en-US" dirty="0" smtClean="0"/>
              <a:t>Spouse</a:t>
            </a:r>
          </a:p>
          <a:p>
            <a:r>
              <a:rPr lang="en-US" dirty="0" smtClean="0"/>
              <a:t>Conjugal partner</a:t>
            </a:r>
          </a:p>
          <a:p>
            <a:r>
              <a:rPr lang="en-US" dirty="0" smtClean="0"/>
              <a:t>Children, step-children</a:t>
            </a:r>
          </a:p>
          <a:p>
            <a:r>
              <a:rPr lang="en-US" dirty="0" smtClean="0"/>
              <a:t>Parents, siblings, grandparents, aunts, uncles</a:t>
            </a:r>
          </a:p>
          <a:p>
            <a:r>
              <a:rPr lang="en-US" dirty="0" smtClean="0"/>
              <a:t>Parents-in-law, brother and sister-in-law</a:t>
            </a:r>
          </a:p>
          <a:p>
            <a:r>
              <a:rPr lang="en-US" i="1" dirty="0" smtClean="0"/>
              <a:t>That’s your family</a:t>
            </a:r>
            <a:endParaRPr lang="en-US" i="1" dirty="0"/>
          </a:p>
        </p:txBody>
      </p:sp>
      <p:pic>
        <p:nvPicPr>
          <p:cNvPr id="23554" name="Picture 2" descr="C:\Users\mpbahr\Desktop\walt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95800"/>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756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Action</a:t>
            </a:r>
            <a:endParaRPr lang="en-US" dirty="0"/>
          </a:p>
        </p:txBody>
      </p:sp>
      <p:sp>
        <p:nvSpPr>
          <p:cNvPr id="3" name="Content Placeholder 2"/>
          <p:cNvSpPr>
            <a:spLocks noGrp="1"/>
          </p:cNvSpPr>
          <p:nvPr>
            <p:ph idx="1"/>
          </p:nvPr>
        </p:nvSpPr>
        <p:spPr/>
        <p:txBody>
          <a:bodyPr/>
          <a:lstStyle/>
          <a:p>
            <a:r>
              <a:rPr lang="en-US" dirty="0" smtClean="0"/>
              <a:t>Giving advice, </a:t>
            </a:r>
            <a:r>
              <a:rPr lang="en-US" i="1" dirty="0" smtClean="0"/>
              <a:t>participating</a:t>
            </a:r>
            <a:r>
              <a:rPr lang="en-US" dirty="0" smtClean="0"/>
              <a:t>, assisting, making a </a:t>
            </a:r>
            <a:r>
              <a:rPr lang="en-US" i="1" dirty="0" smtClean="0"/>
              <a:t>recommendation</a:t>
            </a:r>
            <a:r>
              <a:rPr lang="en-US" dirty="0" smtClean="0"/>
              <a:t>, making a decision, approving, disapproving, voting, or other similar action by a public officer.</a:t>
            </a:r>
          </a:p>
          <a:p>
            <a:endParaRPr lang="en-US" dirty="0"/>
          </a:p>
        </p:txBody>
      </p:sp>
      <p:pic>
        <p:nvPicPr>
          <p:cNvPr id="24578" name="Picture 2" descr="C:\Users\mpbahr\Desktop\recomme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5052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mpbahr\Desktop\approve reje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5562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682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2328</TotalTime>
  <Words>2393</Words>
  <Application>Microsoft Office PowerPoint</Application>
  <PresentationFormat>On-screen Show (4:3)</PresentationFormat>
  <Paragraphs>209</Paragraphs>
  <Slides>62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Calibri</vt:lpstr>
      <vt:lpstr>Office Theme</vt:lpstr>
      <vt:lpstr>Ethics Training</vt:lpstr>
      <vt:lpstr>General Overview</vt:lpstr>
      <vt:lpstr>Definitions</vt:lpstr>
      <vt:lpstr>Public Officer</vt:lpstr>
      <vt:lpstr>$$ Financial Interest $$</vt:lpstr>
      <vt:lpstr>Personal Interest</vt:lpstr>
      <vt:lpstr>Benefit</vt:lpstr>
      <vt:lpstr>Immediate Family Member</vt:lpstr>
      <vt:lpstr>Official Action</vt:lpstr>
      <vt:lpstr>Partisan Political Activity</vt:lpstr>
      <vt:lpstr>Designated Ethics Supervisor</vt:lpstr>
      <vt:lpstr>Let’s jump in…</vt:lpstr>
      <vt:lpstr>Basic Premise</vt:lpstr>
      <vt:lpstr>Scope</vt:lpstr>
      <vt:lpstr>However…</vt:lpstr>
      <vt:lpstr>Stocks and bonds</vt:lpstr>
      <vt:lpstr>Held by larger class of persons</vt:lpstr>
      <vt:lpstr>Insignificant or Conjectural</vt:lpstr>
      <vt:lpstr>Misuse of Official Position</vt:lpstr>
      <vt:lpstr>Misuse of Official Position </vt:lpstr>
      <vt:lpstr>Misuse of Official Position</vt:lpstr>
      <vt:lpstr>Misuse of Official Position</vt:lpstr>
      <vt:lpstr>Misuse of Official Position</vt:lpstr>
      <vt:lpstr>Misuse of Official Position</vt:lpstr>
      <vt:lpstr>Politics</vt:lpstr>
      <vt:lpstr>Exceptions: Governor’s Mansion</vt:lpstr>
      <vt:lpstr>Exceptions: Communications Equipment in Governor’s Home</vt:lpstr>
      <vt:lpstr>Exceptions: Airplane</vt:lpstr>
      <vt:lpstr>Cannot use state equipment for political purposes</vt:lpstr>
      <vt:lpstr>The State Cannot Restrict…</vt:lpstr>
      <vt:lpstr>Special Considerations for Board Members</vt:lpstr>
      <vt:lpstr>Declaration of Potential Conflicts</vt:lpstr>
      <vt:lpstr>Declaration of Potential Conflicts, cont.</vt:lpstr>
      <vt:lpstr>Improper Representation  (AS 39.52.160)</vt:lpstr>
      <vt:lpstr>Gifts </vt:lpstr>
      <vt:lpstr>Gifts </vt:lpstr>
      <vt:lpstr>Gifts </vt:lpstr>
      <vt:lpstr>Gifts</vt:lpstr>
      <vt:lpstr>Gifts</vt:lpstr>
      <vt:lpstr>Gifts, Ethics Act, Family</vt:lpstr>
      <vt:lpstr>Questions</vt:lpstr>
      <vt:lpstr>Information</vt:lpstr>
      <vt:lpstr>No insider trading</vt:lpstr>
      <vt:lpstr>Non-public and Confidential Information</vt:lpstr>
      <vt:lpstr>Improper Influence in State Grants, Contracts, Leases, or Loans</vt:lpstr>
      <vt:lpstr>Improper Influence in State Grants, Contracts, Leases, or Loans</vt:lpstr>
      <vt:lpstr>Improper Influence in State Grants, Contracts, Leases or Loans</vt:lpstr>
      <vt:lpstr>Post-State Employment</vt:lpstr>
      <vt:lpstr>Ethics Act, 39.52.180</vt:lpstr>
      <vt:lpstr>What’s the matter?</vt:lpstr>
      <vt:lpstr>Don’t take it personally</vt:lpstr>
      <vt:lpstr>Personal and Substantial</vt:lpstr>
      <vt:lpstr>Personal and Substantial </vt:lpstr>
      <vt:lpstr>Personal and Substantial</vt:lpstr>
      <vt:lpstr>Personal and Substantial</vt:lpstr>
      <vt:lpstr>Make it official</vt:lpstr>
      <vt:lpstr>Post-State Employment Exceptions</vt:lpstr>
      <vt:lpstr>PowerPoint Presentation</vt:lpstr>
      <vt:lpstr>PowerPoint Presentation</vt:lpstr>
      <vt:lpstr>Ethics Act, 39.52.140</vt:lpstr>
      <vt:lpstr>What happens?</vt:lpstr>
      <vt:lpstr>Who to call</vt:lpstr>
    </vt:vector>
  </TitlesOfParts>
  <Company>State of Alaska - Department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Training</dc:title>
  <dc:creator>Maria P. Bahr</dc:creator>
  <cp:lastModifiedBy>Maria P. Bahr</cp:lastModifiedBy>
  <cp:revision>102</cp:revision>
  <cp:lastPrinted>2018-01-17T19:53:23Z</cp:lastPrinted>
  <dcterms:created xsi:type="dcterms:W3CDTF">2017-08-28T22:39:25Z</dcterms:created>
  <dcterms:modified xsi:type="dcterms:W3CDTF">2018-10-15T23:39:35Z</dcterms:modified>
</cp:coreProperties>
</file>